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364" autoAdjust="0"/>
  </p:normalViewPr>
  <p:slideViewPr>
    <p:cSldViewPr snapToGrid="0" snapToObjects="1">
      <p:cViewPr>
        <p:scale>
          <a:sx n="64" d="100"/>
          <a:sy n="64" d="100"/>
        </p:scale>
        <p:origin x="1164" y="2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Accuracy</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Sheet1!$A$2:$A$5</c:f>
              <c:strCache>
                <c:ptCount val="4"/>
                <c:pt idx="0">
                  <c:v>Logistic Regression</c:v>
                </c:pt>
                <c:pt idx="1">
                  <c:v>Support Vector Classifier</c:v>
                </c:pt>
                <c:pt idx="2">
                  <c:v>Decision Tree</c:v>
                </c:pt>
                <c:pt idx="3">
                  <c:v>K Nearest Neighbors</c:v>
                </c:pt>
              </c:strCache>
            </c:strRef>
          </c:cat>
          <c:val>
            <c:numRef>
              <c:f>Sheet1!$B$2:$B$5</c:f>
              <c:numCache>
                <c:formatCode>General</c:formatCode>
                <c:ptCount val="4"/>
                <c:pt idx="0">
                  <c:v>0.83333333330000003</c:v>
                </c:pt>
                <c:pt idx="1">
                  <c:v>0.83333333330000003</c:v>
                </c:pt>
                <c:pt idx="2">
                  <c:v>0.83333333330000003</c:v>
                </c:pt>
                <c:pt idx="3">
                  <c:v>0.83333333330000003</c:v>
                </c:pt>
              </c:numCache>
            </c:numRef>
          </c:val>
          <c:extLst>
            <c:ext xmlns:c16="http://schemas.microsoft.com/office/drawing/2014/chart" uri="{C3380CC4-5D6E-409C-BE32-E72D297353CC}">
              <c16:uniqueId val="{00000000-596A-40C3-988B-D73F3FFAB05A}"/>
            </c:ext>
          </c:extLst>
        </c:ser>
        <c:dLbls>
          <c:dLblPos val="inEnd"/>
          <c:showLegendKey val="0"/>
          <c:showVal val="1"/>
          <c:showCatName val="0"/>
          <c:showSerName val="0"/>
          <c:showPercent val="0"/>
          <c:showBubbleSize val="0"/>
        </c:dLbls>
        <c:gapWidth val="65"/>
        <c:axId val="971128768"/>
        <c:axId val="971132512"/>
      </c:barChart>
      <c:catAx>
        <c:axId val="97112876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971132512"/>
        <c:crosses val="autoZero"/>
        <c:auto val="1"/>
        <c:lblAlgn val="ctr"/>
        <c:lblOffset val="100"/>
        <c:noMultiLvlLbl val="0"/>
      </c:catAx>
      <c:valAx>
        <c:axId val="971132512"/>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971128768"/>
        <c:crosses val="autoZero"/>
        <c:crossBetween val="between"/>
      </c:valAx>
      <c:spPr>
        <a:noFill/>
        <a:ln>
          <a:noFill/>
        </a:ln>
        <a:effectLst/>
      </c:spPr>
    </c:plotArea>
    <c:legend>
      <c:legendPos val="b"/>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tx1"/>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image" Target="../media/image16.JPG"/><Relationship Id="rId4" Type="http://schemas.openxmlformats.org/officeDocument/2006/relationships/image" Target="../media/image19.JPG"/></Relationships>
</file>

<file path=ppt/diagrams/_rels/drawing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image" Target="../media/image16.JPG"/><Relationship Id="rId4" Type="http://schemas.openxmlformats.org/officeDocument/2006/relationships/image" Target="../media/image19.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4E1E23-A33D-45B4-8E8E-4762D9AAC13D}" type="doc">
      <dgm:prSet loTypeId="urn:microsoft.com/office/officeart/2005/8/layout/pList1" loCatId="list" qsTypeId="urn:microsoft.com/office/officeart/2005/8/quickstyle/simple3" qsCatId="simple" csTypeId="urn:microsoft.com/office/officeart/2005/8/colors/accent1_2" csCatId="accent1" phldr="1"/>
      <dgm:spPr/>
    </dgm:pt>
    <dgm:pt modelId="{C02782F5-B7E5-4B41-930E-686F97FAA681}">
      <dgm:prSet phldrT="[Text]"/>
      <dgm:spPr/>
      <dgm:t>
        <a:bodyPr/>
        <a:lstStyle/>
        <a:p>
          <a:r>
            <a:rPr lang="en-US" b="0" i="0" dirty="0" smtClean="0"/>
            <a:t>VAFB SLC-4E</a:t>
          </a:r>
          <a:endParaRPr lang="en-US" dirty="0"/>
        </a:p>
      </dgm:t>
    </dgm:pt>
    <dgm:pt modelId="{A4B8324C-A743-4E74-96B3-42F7393844B3}" type="parTrans" cxnId="{A5791EDC-2900-45C6-BE7A-A441097C9380}">
      <dgm:prSet/>
      <dgm:spPr/>
      <dgm:t>
        <a:bodyPr/>
        <a:lstStyle/>
        <a:p>
          <a:endParaRPr lang="en-US"/>
        </a:p>
      </dgm:t>
    </dgm:pt>
    <dgm:pt modelId="{D65BA995-AC39-46E2-8438-9BA8C8119886}" type="sibTrans" cxnId="{A5791EDC-2900-45C6-BE7A-A441097C9380}">
      <dgm:prSet/>
      <dgm:spPr/>
      <dgm:t>
        <a:bodyPr/>
        <a:lstStyle/>
        <a:p>
          <a:endParaRPr lang="en-US"/>
        </a:p>
      </dgm:t>
    </dgm:pt>
    <dgm:pt modelId="{D4F1FAB1-85DB-4646-9331-BF4BF44CC3E5}">
      <dgm:prSet phldrT="[Text]"/>
      <dgm:spPr/>
      <dgm:t>
        <a:bodyPr/>
        <a:lstStyle/>
        <a:p>
          <a:r>
            <a:rPr lang="en-US" b="0" i="0" dirty="0" smtClean="0"/>
            <a:t>KSC LC-39A</a:t>
          </a:r>
          <a:endParaRPr lang="en-US" dirty="0"/>
        </a:p>
      </dgm:t>
    </dgm:pt>
    <dgm:pt modelId="{A1BC4256-9A94-4E73-93D9-3F9A5394C2F0}" type="parTrans" cxnId="{44A866EB-021C-4324-9509-964DD320C352}">
      <dgm:prSet/>
      <dgm:spPr/>
      <dgm:t>
        <a:bodyPr/>
        <a:lstStyle/>
        <a:p>
          <a:endParaRPr lang="en-US"/>
        </a:p>
      </dgm:t>
    </dgm:pt>
    <dgm:pt modelId="{56C30B68-6A2C-473D-B659-1D2ECD8A7C5C}" type="sibTrans" cxnId="{44A866EB-021C-4324-9509-964DD320C352}">
      <dgm:prSet/>
      <dgm:spPr/>
      <dgm:t>
        <a:bodyPr/>
        <a:lstStyle/>
        <a:p>
          <a:endParaRPr lang="en-US"/>
        </a:p>
      </dgm:t>
    </dgm:pt>
    <dgm:pt modelId="{A4D6CF2F-99CD-4E25-81E5-FDF774C7B88F}">
      <dgm:prSet phldrT="[Text]"/>
      <dgm:spPr/>
      <dgm:t>
        <a:bodyPr/>
        <a:lstStyle/>
        <a:p>
          <a:r>
            <a:rPr lang="en-US" b="0" i="0" dirty="0" smtClean="0"/>
            <a:t>CCAFS SLC-40</a:t>
          </a:r>
          <a:endParaRPr lang="en-US" dirty="0"/>
        </a:p>
      </dgm:t>
    </dgm:pt>
    <dgm:pt modelId="{85D2DC37-A97E-4422-B9BE-3DE2A976D28B}" type="parTrans" cxnId="{362029D0-29A8-4F8F-9BDD-BC523B262864}">
      <dgm:prSet/>
      <dgm:spPr/>
      <dgm:t>
        <a:bodyPr/>
        <a:lstStyle/>
        <a:p>
          <a:endParaRPr lang="en-US"/>
        </a:p>
      </dgm:t>
    </dgm:pt>
    <dgm:pt modelId="{8F3645DC-847F-46C3-9524-9F024CBE92F8}" type="sibTrans" cxnId="{362029D0-29A8-4F8F-9BDD-BC523B262864}">
      <dgm:prSet/>
      <dgm:spPr/>
      <dgm:t>
        <a:bodyPr/>
        <a:lstStyle/>
        <a:p>
          <a:endParaRPr lang="en-US"/>
        </a:p>
      </dgm:t>
    </dgm:pt>
    <dgm:pt modelId="{B8EED8A3-952E-49CF-8ABA-B39810F2A9F3}">
      <dgm:prSet phldrT="[Text]"/>
      <dgm:spPr/>
      <dgm:t>
        <a:bodyPr/>
        <a:lstStyle/>
        <a:p>
          <a:r>
            <a:rPr lang="en-US" b="0" i="0" dirty="0" smtClean="0"/>
            <a:t>CCAFS LC-40</a:t>
          </a:r>
          <a:endParaRPr lang="en-US" dirty="0"/>
        </a:p>
      </dgm:t>
    </dgm:pt>
    <dgm:pt modelId="{28864845-A20C-44C5-88D8-94A3F6CAA8D1}" type="parTrans" cxnId="{2EF731AE-CA99-45BC-BE29-2AF6AB181BC4}">
      <dgm:prSet/>
      <dgm:spPr/>
      <dgm:t>
        <a:bodyPr/>
        <a:lstStyle/>
        <a:p>
          <a:endParaRPr lang="en-US"/>
        </a:p>
      </dgm:t>
    </dgm:pt>
    <dgm:pt modelId="{69BEB914-FBD1-45EA-B2A1-9C737BE9F3AC}" type="sibTrans" cxnId="{2EF731AE-CA99-45BC-BE29-2AF6AB181BC4}">
      <dgm:prSet/>
      <dgm:spPr/>
      <dgm:t>
        <a:bodyPr/>
        <a:lstStyle/>
        <a:p>
          <a:endParaRPr lang="en-US"/>
        </a:p>
      </dgm:t>
    </dgm:pt>
    <dgm:pt modelId="{E7397635-931A-4E97-8E27-CE77890A4823}" type="pres">
      <dgm:prSet presAssocID="{404E1E23-A33D-45B4-8E8E-4762D9AAC13D}" presName="Name0" presStyleCnt="0">
        <dgm:presLayoutVars>
          <dgm:dir/>
          <dgm:resizeHandles val="exact"/>
        </dgm:presLayoutVars>
      </dgm:prSet>
      <dgm:spPr/>
    </dgm:pt>
    <dgm:pt modelId="{66FE0B34-A030-49F4-BC9E-AB880C2BB095}" type="pres">
      <dgm:prSet presAssocID="{C02782F5-B7E5-4B41-930E-686F97FAA681}" presName="compNode" presStyleCnt="0"/>
      <dgm:spPr/>
    </dgm:pt>
    <dgm:pt modelId="{862F8C99-C6E8-44EF-A366-43EB54DBF4E2}" type="pres">
      <dgm:prSet presAssocID="{C02782F5-B7E5-4B41-930E-686F97FAA681}" presName="pict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7000" b="-7000"/>
          </a:stretch>
        </a:blipFill>
      </dgm:spPr>
    </dgm:pt>
    <dgm:pt modelId="{31A4154C-CD63-469D-9B29-AD3A556121CE}" type="pres">
      <dgm:prSet presAssocID="{C02782F5-B7E5-4B41-930E-686F97FAA681}" presName="textRect" presStyleLbl="revTx" presStyleIdx="0" presStyleCnt="4">
        <dgm:presLayoutVars>
          <dgm:bulletEnabled val="1"/>
        </dgm:presLayoutVars>
      </dgm:prSet>
      <dgm:spPr/>
      <dgm:t>
        <a:bodyPr/>
        <a:lstStyle/>
        <a:p>
          <a:endParaRPr lang="en-US"/>
        </a:p>
      </dgm:t>
    </dgm:pt>
    <dgm:pt modelId="{0FBBF6A7-8584-4748-9ACD-C81F3D15648F}" type="pres">
      <dgm:prSet presAssocID="{D65BA995-AC39-46E2-8438-9BA8C8119886}" presName="sibTrans" presStyleLbl="sibTrans2D1" presStyleIdx="0" presStyleCnt="0"/>
      <dgm:spPr/>
    </dgm:pt>
    <dgm:pt modelId="{C457787B-1324-482B-8341-2181474DD257}" type="pres">
      <dgm:prSet presAssocID="{D4F1FAB1-85DB-4646-9331-BF4BF44CC3E5}" presName="compNode" presStyleCnt="0"/>
      <dgm:spPr/>
    </dgm:pt>
    <dgm:pt modelId="{65619221-F405-4406-A464-442BC5B636BE}" type="pres">
      <dgm:prSet presAssocID="{D4F1FAB1-85DB-4646-9331-BF4BF44CC3E5}" presName="pictRect" presStyleLbl="nod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dgm:spPr>
    </dgm:pt>
    <dgm:pt modelId="{8997EAC1-A215-4CFB-9135-7AD7F9743192}" type="pres">
      <dgm:prSet presAssocID="{D4F1FAB1-85DB-4646-9331-BF4BF44CC3E5}" presName="textRect" presStyleLbl="revTx" presStyleIdx="1" presStyleCnt="4">
        <dgm:presLayoutVars>
          <dgm:bulletEnabled val="1"/>
        </dgm:presLayoutVars>
      </dgm:prSet>
      <dgm:spPr/>
      <dgm:t>
        <a:bodyPr/>
        <a:lstStyle/>
        <a:p>
          <a:endParaRPr lang="en-US"/>
        </a:p>
      </dgm:t>
    </dgm:pt>
    <dgm:pt modelId="{1C22BE89-5776-45E1-AC69-D145881B663E}" type="pres">
      <dgm:prSet presAssocID="{56C30B68-6A2C-473D-B659-1D2ECD8A7C5C}" presName="sibTrans" presStyleLbl="sibTrans2D1" presStyleIdx="0" presStyleCnt="0"/>
      <dgm:spPr/>
    </dgm:pt>
    <dgm:pt modelId="{31C5A1FA-9107-4CD9-97E1-5106231FD8BB}" type="pres">
      <dgm:prSet presAssocID="{A4D6CF2F-99CD-4E25-81E5-FDF774C7B88F}" presName="compNode" presStyleCnt="0"/>
      <dgm:spPr/>
    </dgm:pt>
    <dgm:pt modelId="{A8035B8A-322D-4BA5-8D5C-5EE08431B04B}" type="pres">
      <dgm:prSet presAssocID="{A4D6CF2F-99CD-4E25-81E5-FDF774C7B88F}" presName="pict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7000" b="-7000"/>
          </a:stretch>
        </a:blipFill>
      </dgm:spPr>
    </dgm:pt>
    <dgm:pt modelId="{35FA24CF-2471-4DCF-8E6A-A5ACCB91B434}" type="pres">
      <dgm:prSet presAssocID="{A4D6CF2F-99CD-4E25-81E5-FDF774C7B88F}" presName="textRect" presStyleLbl="revTx" presStyleIdx="2" presStyleCnt="4">
        <dgm:presLayoutVars>
          <dgm:bulletEnabled val="1"/>
        </dgm:presLayoutVars>
      </dgm:prSet>
      <dgm:spPr/>
      <dgm:t>
        <a:bodyPr/>
        <a:lstStyle/>
        <a:p>
          <a:endParaRPr lang="en-US"/>
        </a:p>
      </dgm:t>
    </dgm:pt>
    <dgm:pt modelId="{EAE3AB00-C024-4BCA-A3DE-ABA63250C7C7}" type="pres">
      <dgm:prSet presAssocID="{8F3645DC-847F-46C3-9524-9F024CBE92F8}" presName="sibTrans" presStyleLbl="sibTrans2D1" presStyleIdx="0" presStyleCnt="0"/>
      <dgm:spPr/>
    </dgm:pt>
    <dgm:pt modelId="{C2EFE425-C88C-4DE8-A4EE-AC2AA72EE777}" type="pres">
      <dgm:prSet presAssocID="{B8EED8A3-952E-49CF-8ABA-B39810F2A9F3}" presName="compNode" presStyleCnt="0"/>
      <dgm:spPr/>
    </dgm:pt>
    <dgm:pt modelId="{DA4CEC7E-A767-47E1-83B3-AAC7F09249B6}" type="pres">
      <dgm:prSet presAssocID="{B8EED8A3-952E-49CF-8ABA-B39810F2A9F3}" presName="pictRect" presStyleLbl="nod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dgm:spPr>
    </dgm:pt>
    <dgm:pt modelId="{685CF9F0-E51C-4578-B025-F02C4B64598A}" type="pres">
      <dgm:prSet presAssocID="{B8EED8A3-952E-49CF-8ABA-B39810F2A9F3}" presName="textRect" presStyleLbl="revTx" presStyleIdx="3" presStyleCnt="4">
        <dgm:presLayoutVars>
          <dgm:bulletEnabled val="1"/>
        </dgm:presLayoutVars>
      </dgm:prSet>
      <dgm:spPr/>
      <dgm:t>
        <a:bodyPr/>
        <a:lstStyle/>
        <a:p>
          <a:endParaRPr lang="en-US"/>
        </a:p>
      </dgm:t>
    </dgm:pt>
  </dgm:ptLst>
  <dgm:cxnLst>
    <dgm:cxn modelId="{F19B5006-E110-49F4-8235-1154400A2A73}" type="presOf" srcId="{B8EED8A3-952E-49CF-8ABA-B39810F2A9F3}" destId="{685CF9F0-E51C-4578-B025-F02C4B64598A}" srcOrd="0" destOrd="0" presId="urn:microsoft.com/office/officeart/2005/8/layout/pList1"/>
    <dgm:cxn modelId="{2EF731AE-CA99-45BC-BE29-2AF6AB181BC4}" srcId="{404E1E23-A33D-45B4-8E8E-4762D9AAC13D}" destId="{B8EED8A3-952E-49CF-8ABA-B39810F2A9F3}" srcOrd="3" destOrd="0" parTransId="{28864845-A20C-44C5-88D8-94A3F6CAA8D1}" sibTransId="{69BEB914-FBD1-45EA-B2A1-9C737BE9F3AC}"/>
    <dgm:cxn modelId="{2723A9DB-0B5C-4FEB-86A3-A17448198BFA}" type="presOf" srcId="{56C30B68-6A2C-473D-B659-1D2ECD8A7C5C}" destId="{1C22BE89-5776-45E1-AC69-D145881B663E}" srcOrd="0" destOrd="0" presId="urn:microsoft.com/office/officeart/2005/8/layout/pList1"/>
    <dgm:cxn modelId="{F9FE4F9D-F87D-4DD7-8C6B-A8B04B43F158}" type="presOf" srcId="{D4F1FAB1-85DB-4646-9331-BF4BF44CC3E5}" destId="{8997EAC1-A215-4CFB-9135-7AD7F9743192}" srcOrd="0" destOrd="0" presId="urn:microsoft.com/office/officeart/2005/8/layout/pList1"/>
    <dgm:cxn modelId="{A5791EDC-2900-45C6-BE7A-A441097C9380}" srcId="{404E1E23-A33D-45B4-8E8E-4762D9AAC13D}" destId="{C02782F5-B7E5-4B41-930E-686F97FAA681}" srcOrd="0" destOrd="0" parTransId="{A4B8324C-A743-4E74-96B3-42F7393844B3}" sibTransId="{D65BA995-AC39-46E2-8438-9BA8C8119886}"/>
    <dgm:cxn modelId="{5149831D-0458-44A4-A6D5-CC0908323648}" type="presOf" srcId="{404E1E23-A33D-45B4-8E8E-4762D9AAC13D}" destId="{E7397635-931A-4E97-8E27-CE77890A4823}" srcOrd="0" destOrd="0" presId="urn:microsoft.com/office/officeart/2005/8/layout/pList1"/>
    <dgm:cxn modelId="{909F0F0B-C2D4-4D7F-8E98-376DA6C14852}" type="presOf" srcId="{8F3645DC-847F-46C3-9524-9F024CBE92F8}" destId="{EAE3AB00-C024-4BCA-A3DE-ABA63250C7C7}" srcOrd="0" destOrd="0" presId="urn:microsoft.com/office/officeart/2005/8/layout/pList1"/>
    <dgm:cxn modelId="{E7B4A269-9C12-4D4B-9E4F-33E0F89897ED}" type="presOf" srcId="{C02782F5-B7E5-4B41-930E-686F97FAA681}" destId="{31A4154C-CD63-469D-9B29-AD3A556121CE}" srcOrd="0" destOrd="0" presId="urn:microsoft.com/office/officeart/2005/8/layout/pList1"/>
    <dgm:cxn modelId="{44A866EB-021C-4324-9509-964DD320C352}" srcId="{404E1E23-A33D-45B4-8E8E-4762D9AAC13D}" destId="{D4F1FAB1-85DB-4646-9331-BF4BF44CC3E5}" srcOrd="1" destOrd="0" parTransId="{A1BC4256-9A94-4E73-93D9-3F9A5394C2F0}" sibTransId="{56C30B68-6A2C-473D-B659-1D2ECD8A7C5C}"/>
    <dgm:cxn modelId="{5ECBD6BD-B1D2-4E3C-B25E-92A7099A6E12}" type="presOf" srcId="{A4D6CF2F-99CD-4E25-81E5-FDF774C7B88F}" destId="{35FA24CF-2471-4DCF-8E6A-A5ACCB91B434}" srcOrd="0" destOrd="0" presId="urn:microsoft.com/office/officeart/2005/8/layout/pList1"/>
    <dgm:cxn modelId="{362029D0-29A8-4F8F-9BDD-BC523B262864}" srcId="{404E1E23-A33D-45B4-8E8E-4762D9AAC13D}" destId="{A4D6CF2F-99CD-4E25-81E5-FDF774C7B88F}" srcOrd="2" destOrd="0" parTransId="{85D2DC37-A97E-4422-B9BE-3DE2A976D28B}" sibTransId="{8F3645DC-847F-46C3-9524-9F024CBE92F8}"/>
    <dgm:cxn modelId="{9BD14BA6-6849-409B-8E55-7071DCB44799}" type="presOf" srcId="{D65BA995-AC39-46E2-8438-9BA8C8119886}" destId="{0FBBF6A7-8584-4748-9ACD-C81F3D15648F}" srcOrd="0" destOrd="0" presId="urn:microsoft.com/office/officeart/2005/8/layout/pList1"/>
    <dgm:cxn modelId="{361A01EA-5FD0-4FA6-BA2F-ADB9BDC26981}" type="presParOf" srcId="{E7397635-931A-4E97-8E27-CE77890A4823}" destId="{66FE0B34-A030-49F4-BC9E-AB880C2BB095}" srcOrd="0" destOrd="0" presId="urn:microsoft.com/office/officeart/2005/8/layout/pList1"/>
    <dgm:cxn modelId="{B488B888-822D-4C6E-AD05-C07444D8757D}" type="presParOf" srcId="{66FE0B34-A030-49F4-BC9E-AB880C2BB095}" destId="{862F8C99-C6E8-44EF-A366-43EB54DBF4E2}" srcOrd="0" destOrd="0" presId="urn:microsoft.com/office/officeart/2005/8/layout/pList1"/>
    <dgm:cxn modelId="{1A5280AD-4A1F-47AC-8034-4CE6FB6D26D2}" type="presParOf" srcId="{66FE0B34-A030-49F4-BC9E-AB880C2BB095}" destId="{31A4154C-CD63-469D-9B29-AD3A556121CE}" srcOrd="1" destOrd="0" presId="urn:microsoft.com/office/officeart/2005/8/layout/pList1"/>
    <dgm:cxn modelId="{629B8120-001F-439B-8C67-3E1CEB168A8B}" type="presParOf" srcId="{E7397635-931A-4E97-8E27-CE77890A4823}" destId="{0FBBF6A7-8584-4748-9ACD-C81F3D15648F}" srcOrd="1" destOrd="0" presId="urn:microsoft.com/office/officeart/2005/8/layout/pList1"/>
    <dgm:cxn modelId="{E4934881-5C2B-4173-948B-CA7A64D11AE5}" type="presParOf" srcId="{E7397635-931A-4E97-8E27-CE77890A4823}" destId="{C457787B-1324-482B-8341-2181474DD257}" srcOrd="2" destOrd="0" presId="urn:microsoft.com/office/officeart/2005/8/layout/pList1"/>
    <dgm:cxn modelId="{6C56D712-CD20-4C45-9A27-E10856F04D16}" type="presParOf" srcId="{C457787B-1324-482B-8341-2181474DD257}" destId="{65619221-F405-4406-A464-442BC5B636BE}" srcOrd="0" destOrd="0" presId="urn:microsoft.com/office/officeart/2005/8/layout/pList1"/>
    <dgm:cxn modelId="{CC31C7C6-AADD-4EAE-B2E0-381BCE5B92A0}" type="presParOf" srcId="{C457787B-1324-482B-8341-2181474DD257}" destId="{8997EAC1-A215-4CFB-9135-7AD7F9743192}" srcOrd="1" destOrd="0" presId="urn:microsoft.com/office/officeart/2005/8/layout/pList1"/>
    <dgm:cxn modelId="{90D1B458-3755-423F-9E7E-95713E4691D6}" type="presParOf" srcId="{E7397635-931A-4E97-8E27-CE77890A4823}" destId="{1C22BE89-5776-45E1-AC69-D145881B663E}" srcOrd="3" destOrd="0" presId="urn:microsoft.com/office/officeart/2005/8/layout/pList1"/>
    <dgm:cxn modelId="{A254D3AD-A3B5-48EB-A320-92E80C89FEDC}" type="presParOf" srcId="{E7397635-931A-4E97-8E27-CE77890A4823}" destId="{31C5A1FA-9107-4CD9-97E1-5106231FD8BB}" srcOrd="4" destOrd="0" presId="urn:microsoft.com/office/officeart/2005/8/layout/pList1"/>
    <dgm:cxn modelId="{96A1DEB9-114D-4C57-B576-A73E3F4541FB}" type="presParOf" srcId="{31C5A1FA-9107-4CD9-97E1-5106231FD8BB}" destId="{A8035B8A-322D-4BA5-8D5C-5EE08431B04B}" srcOrd="0" destOrd="0" presId="urn:microsoft.com/office/officeart/2005/8/layout/pList1"/>
    <dgm:cxn modelId="{9BC6D2C6-952F-42ED-9758-0403FC75B205}" type="presParOf" srcId="{31C5A1FA-9107-4CD9-97E1-5106231FD8BB}" destId="{35FA24CF-2471-4DCF-8E6A-A5ACCB91B434}" srcOrd="1" destOrd="0" presId="urn:microsoft.com/office/officeart/2005/8/layout/pList1"/>
    <dgm:cxn modelId="{A957A88D-9CA9-4634-9C67-2FC616ECC430}" type="presParOf" srcId="{E7397635-931A-4E97-8E27-CE77890A4823}" destId="{EAE3AB00-C024-4BCA-A3DE-ABA63250C7C7}" srcOrd="5" destOrd="0" presId="urn:microsoft.com/office/officeart/2005/8/layout/pList1"/>
    <dgm:cxn modelId="{8D027538-55A8-40EF-AD2A-E906844F0E42}" type="presParOf" srcId="{E7397635-931A-4E97-8E27-CE77890A4823}" destId="{C2EFE425-C88C-4DE8-A4EE-AC2AA72EE777}" srcOrd="6" destOrd="0" presId="urn:microsoft.com/office/officeart/2005/8/layout/pList1"/>
    <dgm:cxn modelId="{51F28276-811D-4A26-A841-60D69C9F29D2}" type="presParOf" srcId="{C2EFE425-C88C-4DE8-A4EE-AC2AA72EE777}" destId="{DA4CEC7E-A767-47E1-83B3-AAC7F09249B6}" srcOrd="0" destOrd="0" presId="urn:microsoft.com/office/officeart/2005/8/layout/pList1"/>
    <dgm:cxn modelId="{B5AC13B3-4F6C-45CE-8097-E90D7029F673}" type="presParOf" srcId="{C2EFE425-C88C-4DE8-A4EE-AC2AA72EE777}" destId="{685CF9F0-E51C-4578-B025-F02C4B64598A}"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2F8C99-C6E8-44EF-A366-43EB54DBF4E2}">
      <dsp:nvSpPr>
        <dsp:cNvPr id="0" name=""/>
        <dsp:cNvSpPr/>
      </dsp:nvSpPr>
      <dsp:spPr>
        <a:xfrm>
          <a:off x="5217" y="989527"/>
          <a:ext cx="2483072" cy="1710837"/>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7000" b="-7000"/>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31A4154C-CD63-469D-9B29-AD3A556121CE}">
      <dsp:nvSpPr>
        <dsp:cNvPr id="0" name=""/>
        <dsp:cNvSpPr/>
      </dsp:nvSpPr>
      <dsp:spPr>
        <a:xfrm>
          <a:off x="5217" y="2700364"/>
          <a:ext cx="2483072" cy="921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0" numCol="1" spcCol="1270" anchor="t" anchorCtr="0">
          <a:noAutofit/>
        </a:bodyPr>
        <a:lstStyle/>
        <a:p>
          <a:pPr lvl="0" algn="ctr" defTabSz="1289050">
            <a:lnSpc>
              <a:spcPct val="90000"/>
            </a:lnSpc>
            <a:spcBef>
              <a:spcPct val="0"/>
            </a:spcBef>
            <a:spcAft>
              <a:spcPct val="35000"/>
            </a:spcAft>
          </a:pPr>
          <a:r>
            <a:rPr lang="en-US" sz="2900" b="0" i="0" kern="1200" dirty="0" smtClean="0"/>
            <a:t>VAFB SLC-4E</a:t>
          </a:r>
          <a:endParaRPr lang="en-US" sz="2900" kern="1200" dirty="0"/>
        </a:p>
      </dsp:txBody>
      <dsp:txXfrm>
        <a:off x="5217" y="2700364"/>
        <a:ext cx="2483072" cy="921219"/>
      </dsp:txXfrm>
    </dsp:sp>
    <dsp:sp modelId="{65619221-F405-4406-A464-442BC5B636BE}">
      <dsp:nvSpPr>
        <dsp:cNvPr id="0" name=""/>
        <dsp:cNvSpPr/>
      </dsp:nvSpPr>
      <dsp:spPr>
        <a:xfrm>
          <a:off x="2736702" y="989527"/>
          <a:ext cx="2483072" cy="1710837"/>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8000" b="-8000"/>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8997EAC1-A215-4CFB-9135-7AD7F9743192}">
      <dsp:nvSpPr>
        <dsp:cNvPr id="0" name=""/>
        <dsp:cNvSpPr/>
      </dsp:nvSpPr>
      <dsp:spPr>
        <a:xfrm>
          <a:off x="2736702" y="2700364"/>
          <a:ext cx="2483072" cy="921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0" numCol="1" spcCol="1270" anchor="t" anchorCtr="0">
          <a:noAutofit/>
        </a:bodyPr>
        <a:lstStyle/>
        <a:p>
          <a:pPr lvl="0" algn="ctr" defTabSz="1289050">
            <a:lnSpc>
              <a:spcPct val="90000"/>
            </a:lnSpc>
            <a:spcBef>
              <a:spcPct val="0"/>
            </a:spcBef>
            <a:spcAft>
              <a:spcPct val="35000"/>
            </a:spcAft>
          </a:pPr>
          <a:r>
            <a:rPr lang="en-US" sz="2900" b="0" i="0" kern="1200" dirty="0" smtClean="0"/>
            <a:t>KSC LC-39A</a:t>
          </a:r>
          <a:endParaRPr lang="en-US" sz="2900" kern="1200" dirty="0"/>
        </a:p>
      </dsp:txBody>
      <dsp:txXfrm>
        <a:off x="2736702" y="2700364"/>
        <a:ext cx="2483072" cy="921219"/>
      </dsp:txXfrm>
    </dsp:sp>
    <dsp:sp modelId="{A8035B8A-322D-4BA5-8D5C-5EE08431B04B}">
      <dsp:nvSpPr>
        <dsp:cNvPr id="0" name=""/>
        <dsp:cNvSpPr/>
      </dsp:nvSpPr>
      <dsp:spPr>
        <a:xfrm>
          <a:off x="5468186" y="989527"/>
          <a:ext cx="2483072" cy="1710837"/>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7000" b="-7000"/>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35FA24CF-2471-4DCF-8E6A-A5ACCB91B434}">
      <dsp:nvSpPr>
        <dsp:cNvPr id="0" name=""/>
        <dsp:cNvSpPr/>
      </dsp:nvSpPr>
      <dsp:spPr>
        <a:xfrm>
          <a:off x="5468186" y="2700364"/>
          <a:ext cx="2483072" cy="921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0" numCol="1" spcCol="1270" anchor="t" anchorCtr="0">
          <a:noAutofit/>
        </a:bodyPr>
        <a:lstStyle/>
        <a:p>
          <a:pPr lvl="0" algn="ctr" defTabSz="1289050">
            <a:lnSpc>
              <a:spcPct val="90000"/>
            </a:lnSpc>
            <a:spcBef>
              <a:spcPct val="0"/>
            </a:spcBef>
            <a:spcAft>
              <a:spcPct val="35000"/>
            </a:spcAft>
          </a:pPr>
          <a:r>
            <a:rPr lang="en-US" sz="2900" b="0" i="0" kern="1200" dirty="0" smtClean="0"/>
            <a:t>CCAFS SLC-40</a:t>
          </a:r>
          <a:endParaRPr lang="en-US" sz="2900" kern="1200" dirty="0"/>
        </a:p>
      </dsp:txBody>
      <dsp:txXfrm>
        <a:off x="5468186" y="2700364"/>
        <a:ext cx="2483072" cy="921219"/>
      </dsp:txXfrm>
    </dsp:sp>
    <dsp:sp modelId="{DA4CEC7E-A767-47E1-83B3-AAC7F09249B6}">
      <dsp:nvSpPr>
        <dsp:cNvPr id="0" name=""/>
        <dsp:cNvSpPr/>
      </dsp:nvSpPr>
      <dsp:spPr>
        <a:xfrm>
          <a:off x="8199670" y="989527"/>
          <a:ext cx="2483072" cy="1710837"/>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685CF9F0-E51C-4578-B025-F02C4B64598A}">
      <dsp:nvSpPr>
        <dsp:cNvPr id="0" name=""/>
        <dsp:cNvSpPr/>
      </dsp:nvSpPr>
      <dsp:spPr>
        <a:xfrm>
          <a:off x="8199670" y="2700364"/>
          <a:ext cx="2483072" cy="921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0" numCol="1" spcCol="1270" anchor="t" anchorCtr="0">
          <a:noAutofit/>
        </a:bodyPr>
        <a:lstStyle/>
        <a:p>
          <a:pPr lvl="0" algn="ctr" defTabSz="1289050">
            <a:lnSpc>
              <a:spcPct val="90000"/>
            </a:lnSpc>
            <a:spcBef>
              <a:spcPct val="0"/>
            </a:spcBef>
            <a:spcAft>
              <a:spcPct val="35000"/>
            </a:spcAft>
          </a:pPr>
          <a:r>
            <a:rPr lang="en-US" sz="2900" b="0" i="0" kern="1200" dirty="0" smtClean="0"/>
            <a:t>CCAFS LC-40</a:t>
          </a:r>
          <a:endParaRPr lang="en-US" sz="2900" kern="1200" dirty="0"/>
        </a:p>
      </dsp:txBody>
      <dsp:txXfrm>
        <a:off x="8199670" y="2700364"/>
        <a:ext cx="2483072" cy="921219"/>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eg>
</file>

<file path=ppt/media/image22.png>
</file>

<file path=ppt/media/image23.png>
</file>

<file path=ppt/media/image24.png>
</file>

<file path=ppt/media/image25.jpe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16680667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125386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32506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2384899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ahersoufan/SpaceX-Falcon-9-First-Stage-Landing-Prediction/blob/6511ae726533d0828d191b4ccc7fb02dc60725f6/Data%20Wrangling%20ED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sahersoufan/SpaceX-Falcon-9-First-Stage-Landing-Prediction/blob/6511ae726533d0828d191b4ccc7fb02dc60725f6/EDA%20with%20Data%20Visualization.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ahersoufan/SpaceX-Falcon-9-First-Stage-Landing-Prediction/blob/1c99ab190d756d7d5f1fa34cb644669b9bf97a04/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ahersoufan/SpaceX-Falcon-9-First-Stage-Landing-Prediction/blob/1c99ab190d756d7d5f1fa34cb644669b9bf97a04/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ahersoufan/SpaceX-Falcon-9-First-Stage-Landing-Prediction/blob/1c99ab190d756d7d5f1fa34cb644669b9bf97a04/dash/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ahersoufan/SpaceX-Falcon-9-First-Stage-Landing-Prediction/blob/1c99ab190d756d7d5f1fa34cb644669b9bf97a04/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5.JPG"/><Relationship Id="rId4" Type="http://schemas.openxmlformats.org/officeDocument/2006/relationships/image" Target="../media/image14.JPG"/></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sahersoufan/SpaceX-Falcon-9-First-Stage-Landing-Prediction/blob/6511ae726533d0828d191b4ccc7fb02dc60725f6/data%20collection%20with%20spacex%20apis.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sahersoufan/SpaceX-Falcon-9-First-Stage-Landing-Prediction/blob/6511ae726533d0828d191b4ccc7fb02dc60725f6/Data%20Collection%20with%20Web%20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Hasan Soufan</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09/12/2022</a:t>
            </a:r>
            <a:endParaRPr lang="en-US" dirty="0" smtClean="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0735"/>
            <a:ext cx="10515600" cy="4544837"/>
          </a:xfrm>
          <a:prstGeom prst="rect">
            <a:avLst/>
          </a:prstGeom>
        </p:spPr>
        <p:txBody>
          <a:bodyPr/>
          <a:lstStyle/>
          <a:p>
            <a:pPr algn="just"/>
            <a:r>
              <a:rPr lang="en-US" sz="2200" dirty="0" smtClean="0">
                <a:solidFill>
                  <a:schemeClr val="accent3">
                    <a:lumMod val="25000"/>
                  </a:schemeClr>
                </a:solidFill>
                <a:latin typeface="Abadi" panose="020B0604020104020204" pitchFamily="34" charset="0"/>
              </a:rPr>
              <a:t>Dealing with Null values.</a:t>
            </a:r>
          </a:p>
          <a:p>
            <a:pPr algn="just"/>
            <a:r>
              <a:rPr lang="en-US" sz="2200" dirty="0" smtClean="0">
                <a:solidFill>
                  <a:schemeClr val="accent3">
                    <a:lumMod val="25000"/>
                  </a:schemeClr>
                </a:solidFill>
                <a:latin typeface="Abadi" panose="020B0604020104020204" pitchFamily="34" charset="0"/>
              </a:rPr>
              <a:t>Figuring out the following:</a:t>
            </a:r>
          </a:p>
          <a:p>
            <a:pPr lvl="1" algn="just"/>
            <a:r>
              <a:rPr lang="en-US" sz="1800" dirty="0" smtClean="0">
                <a:solidFill>
                  <a:schemeClr val="accent3">
                    <a:lumMod val="25000"/>
                  </a:schemeClr>
                </a:solidFill>
                <a:latin typeface="Abadi" panose="020B0604020104020204" pitchFamily="34" charset="0"/>
              </a:rPr>
              <a:t>Launches in each Site.</a:t>
            </a:r>
          </a:p>
          <a:p>
            <a:pPr lvl="1" algn="just"/>
            <a:r>
              <a:rPr lang="en-US" sz="1800" dirty="0" smtClean="0">
                <a:solidFill>
                  <a:schemeClr val="accent3">
                    <a:lumMod val="25000"/>
                  </a:schemeClr>
                </a:solidFill>
                <a:latin typeface="Abadi" panose="020B0604020104020204" pitchFamily="34" charset="0"/>
              </a:rPr>
              <a:t>Launches to each Orbit*.</a:t>
            </a:r>
          </a:p>
          <a:p>
            <a:pPr lvl="1" algn="just"/>
            <a:r>
              <a:rPr lang="en-US" sz="1800" dirty="0" smtClean="0">
                <a:solidFill>
                  <a:schemeClr val="accent3">
                    <a:lumMod val="25000"/>
                  </a:schemeClr>
                </a:solidFill>
                <a:latin typeface="Abadi" panose="020B0604020104020204" pitchFamily="34" charset="0"/>
              </a:rPr>
              <a:t>Outcomes per Orbit type.</a:t>
            </a:r>
          </a:p>
          <a:p>
            <a:pPr algn="just"/>
            <a:r>
              <a:rPr lang="en-US" sz="2200" dirty="0" smtClean="0">
                <a:solidFill>
                  <a:schemeClr val="accent3">
                    <a:lumMod val="25000"/>
                  </a:schemeClr>
                </a:solidFill>
                <a:latin typeface="Abadi" panose="020B0604020104020204" pitchFamily="34" charset="0"/>
              </a:rPr>
              <a:t>Create label Outcome column with 1 for success and 0 for failure by encode the (Outcome) values.</a:t>
            </a:r>
          </a:p>
          <a:p>
            <a:pPr algn="just"/>
            <a:endParaRPr lang="en-US" sz="2200" dirty="0" smtClean="0">
              <a:solidFill>
                <a:schemeClr val="accent3">
                  <a:lumMod val="25000"/>
                </a:schemeClr>
              </a:solidFill>
              <a:latin typeface="Abadi" panose="020B0604020104020204" pitchFamily="34" charset="0"/>
            </a:endParaRPr>
          </a:p>
          <a:p>
            <a:pPr algn="just"/>
            <a:endParaRPr lang="en-US" sz="2200" dirty="0">
              <a:solidFill>
                <a:schemeClr val="accent3">
                  <a:lumMod val="25000"/>
                </a:schemeClr>
              </a:solidFill>
              <a:latin typeface="Abadi" panose="020B0604020104020204" pitchFamily="34" charset="0"/>
            </a:endParaRPr>
          </a:p>
          <a:p>
            <a:pPr marL="0" indent="0" algn="just">
              <a:buNone/>
            </a:pPr>
            <a:endParaRPr lang="en-US" sz="2200" dirty="0">
              <a:solidFill>
                <a:schemeClr val="accent3">
                  <a:lumMod val="25000"/>
                </a:schemeClr>
              </a:solidFill>
              <a:latin typeface="Abadi" panose="020B0604020104020204" pitchFamily="34" charset="0"/>
            </a:endParaRPr>
          </a:p>
          <a:p>
            <a:pPr algn="just"/>
            <a:r>
              <a:rPr lang="en-US" sz="2200" dirty="0" smtClean="0">
                <a:solidFill>
                  <a:schemeClr val="accent3">
                    <a:lumMod val="25000"/>
                  </a:schemeClr>
                </a:solidFill>
                <a:latin typeface="Abadi" panose="020B0604020104020204" pitchFamily="34" charset="0"/>
                <a:hlinkClick r:id="rId3"/>
              </a:rPr>
              <a:t>GitHub URL for Data Wrangling file</a:t>
            </a:r>
          </a:p>
          <a:p>
            <a:pPr marL="0" indent="0" algn="just">
              <a:buNone/>
            </a:pPr>
            <a:endParaRPr lang="en-US" dirty="0" smtClean="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7" name="TextBox 6"/>
          <p:cNvSpPr txBox="1"/>
          <p:nvPr/>
        </p:nvSpPr>
        <p:spPr>
          <a:xfrm>
            <a:off x="770011" y="6007013"/>
            <a:ext cx="5761834" cy="369332"/>
          </a:xfrm>
          <a:prstGeom prst="rect">
            <a:avLst/>
          </a:prstGeom>
          <a:noFill/>
        </p:spPr>
        <p:txBody>
          <a:bodyPr wrap="none" rtlCol="0">
            <a:spAutoFit/>
          </a:bodyPr>
          <a:lstStyle/>
          <a:p>
            <a:r>
              <a:rPr lang="en-US" dirty="0" smtClean="0">
                <a:solidFill>
                  <a:schemeClr val="accent3">
                    <a:lumMod val="25000"/>
                  </a:schemeClr>
                </a:solidFill>
                <a:latin typeface="Abadi" panose="020B0604020104020204" pitchFamily="34" charset="0"/>
              </a:rPr>
              <a:t>* Orbit is </a:t>
            </a:r>
            <a:r>
              <a:rPr lang="en-US" dirty="0"/>
              <a:t>the curved path of a celestial object or spacecraft</a:t>
            </a:r>
            <a:endParaRPr lang="en-US" dirty="0"/>
          </a:p>
        </p:txBody>
      </p:sp>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5283"/>
            <a:ext cx="10515600" cy="4570289"/>
          </a:xfrm>
          <a:prstGeom prst="rect">
            <a:avLst/>
          </a:prstGeom>
        </p:spPr>
        <p:txBody>
          <a:bodyPr lIns="91440" tIns="45720" rIns="91440" bIns="45720" anchor="t"/>
          <a:lstStyle/>
          <a:p>
            <a:pPr algn="just">
              <a:lnSpc>
                <a:spcPct val="100000"/>
              </a:lnSpc>
              <a:spcBef>
                <a:spcPts val="1400"/>
              </a:spcBef>
            </a:pPr>
            <a:r>
              <a:rPr lang="en-US" sz="2200" b="1" dirty="0" smtClean="0">
                <a:solidFill>
                  <a:schemeClr val="accent3">
                    <a:lumMod val="25000"/>
                  </a:schemeClr>
                </a:solidFill>
                <a:latin typeface="Abadi" panose="020B0604020104020204" pitchFamily="34" charset="0"/>
              </a:rPr>
              <a:t>Scatter Plots</a:t>
            </a:r>
            <a:r>
              <a:rPr lang="en-US" sz="2200" dirty="0" smtClean="0">
                <a:solidFill>
                  <a:schemeClr val="accent3">
                    <a:lumMod val="25000"/>
                  </a:schemeClr>
                </a:solidFill>
                <a:latin typeface="Abadi" panose="020B0604020104020204" pitchFamily="34" charset="0"/>
              </a:rPr>
              <a:t>: figuring out the relationships between the following features and their effect on the Launch Outcomes</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(Flight Number) vs (Payload).</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Flight Number) </a:t>
            </a:r>
            <a:r>
              <a:rPr lang="en-US" sz="1800" dirty="0" smtClean="0">
                <a:solidFill>
                  <a:schemeClr val="accent3">
                    <a:lumMod val="25000"/>
                  </a:schemeClr>
                </a:solidFill>
                <a:latin typeface="Abadi" panose="020B0604020104020204" pitchFamily="34" charset="0"/>
              </a:rPr>
              <a:t>vs </a:t>
            </a:r>
            <a:r>
              <a:rPr lang="en-US" sz="1800" dirty="0">
                <a:solidFill>
                  <a:schemeClr val="accent3">
                    <a:lumMod val="25000"/>
                  </a:schemeClr>
                </a:solidFill>
                <a:latin typeface="Abadi" panose="020B0604020104020204" pitchFamily="34" charset="0"/>
              </a:rPr>
              <a:t>(Launch Site</a:t>
            </a:r>
            <a:r>
              <a:rPr lang="en-US" sz="1800" dirty="0" smtClean="0">
                <a:solidFill>
                  <a:schemeClr val="accent3">
                    <a:lumMod val="25000"/>
                  </a:schemeClr>
                </a:solidFill>
                <a:latin typeface="Abadi" panose="020B0604020104020204" pitchFamily="34" charset="0"/>
              </a:rPr>
              <a:t>).</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Payload) </a:t>
            </a:r>
            <a:r>
              <a:rPr lang="en-US" sz="1800" dirty="0" smtClean="0">
                <a:solidFill>
                  <a:schemeClr val="accent3">
                    <a:lumMod val="25000"/>
                  </a:schemeClr>
                </a:solidFill>
                <a:latin typeface="Abadi" panose="020B0604020104020204" pitchFamily="34" charset="0"/>
              </a:rPr>
              <a:t>vs </a:t>
            </a:r>
            <a:r>
              <a:rPr lang="en-US" sz="1800" dirty="0">
                <a:solidFill>
                  <a:schemeClr val="accent3">
                    <a:lumMod val="25000"/>
                  </a:schemeClr>
                </a:solidFill>
                <a:latin typeface="Abadi" panose="020B0604020104020204" pitchFamily="34" charset="0"/>
              </a:rPr>
              <a:t>(Launch </a:t>
            </a:r>
            <a:r>
              <a:rPr lang="en-US" sz="1800" dirty="0" smtClean="0">
                <a:solidFill>
                  <a:schemeClr val="accent3">
                    <a:lumMod val="25000"/>
                  </a:schemeClr>
                </a:solidFill>
                <a:latin typeface="Abadi" panose="020B0604020104020204" pitchFamily="34" charset="0"/>
              </a:rPr>
              <a:t>Site).</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(Flight Number) vs (Orbit)</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a:t>
            </a:r>
            <a:r>
              <a:rPr lang="en-US" sz="1800" dirty="0">
                <a:solidFill>
                  <a:schemeClr val="accent3">
                    <a:lumMod val="25000"/>
                  </a:schemeClr>
                </a:solidFill>
                <a:latin typeface="Abadi" panose="020B0604020104020204" pitchFamily="34" charset="0"/>
              </a:rPr>
              <a:t>Payload) </a:t>
            </a:r>
            <a:r>
              <a:rPr lang="en-US" sz="1800" dirty="0" smtClean="0">
                <a:solidFill>
                  <a:schemeClr val="accent3">
                    <a:lumMod val="25000"/>
                  </a:schemeClr>
                </a:solidFill>
                <a:latin typeface="Abadi" panose="020B0604020104020204" pitchFamily="34" charset="0"/>
              </a:rPr>
              <a:t>vs (Orbit).</a:t>
            </a:r>
            <a:endParaRPr lang="en-US" sz="1800" dirty="0">
              <a:solidFill>
                <a:schemeClr val="accent3">
                  <a:lumMod val="25000"/>
                </a:schemeClr>
              </a:solidFill>
              <a:latin typeface="Abadi" panose="020B0604020104020204" pitchFamily="34" charset="0"/>
            </a:endParaRPr>
          </a:p>
          <a:p>
            <a:pPr algn="just">
              <a:lnSpc>
                <a:spcPct val="100000"/>
              </a:lnSpc>
              <a:spcBef>
                <a:spcPts val="1400"/>
              </a:spcBef>
            </a:pPr>
            <a:r>
              <a:rPr lang="en-US" sz="2200" b="1" dirty="0" smtClean="0">
                <a:solidFill>
                  <a:schemeClr val="accent3">
                    <a:lumMod val="25000"/>
                  </a:schemeClr>
                </a:solidFill>
                <a:latin typeface="Abadi" panose="020B0604020104020204" pitchFamily="34" charset="0"/>
              </a:rPr>
              <a:t>Bar Chart</a:t>
            </a:r>
            <a:r>
              <a:rPr lang="en-US" sz="2200" dirty="0" smtClean="0">
                <a:solidFill>
                  <a:schemeClr val="accent3">
                    <a:lumMod val="25000"/>
                  </a:schemeClr>
                </a:solidFill>
                <a:latin typeface="Abadi" panose="020B0604020104020204" pitchFamily="34" charset="0"/>
              </a:rPr>
              <a:t>: determine </a:t>
            </a:r>
            <a:r>
              <a:rPr lang="en-US" sz="2200" dirty="0">
                <a:solidFill>
                  <a:schemeClr val="accent3">
                    <a:lumMod val="25000"/>
                  </a:schemeClr>
                </a:solidFill>
                <a:latin typeface="Abadi" panose="020B0604020104020204" pitchFamily="34" charset="0"/>
              </a:rPr>
              <a:t>the relationship between success rate of each </a:t>
            </a:r>
            <a:r>
              <a:rPr lang="ar-SA" sz="2200" dirty="0" smtClean="0">
                <a:solidFill>
                  <a:schemeClr val="accent3">
                    <a:lumMod val="25000"/>
                  </a:schemeClr>
                </a:solidFill>
                <a:latin typeface="Abadi" panose="020B0604020104020204" pitchFamily="34" charset="0"/>
              </a:rPr>
              <a:t>)</a:t>
            </a:r>
            <a:r>
              <a:rPr lang="en-US" sz="2200" dirty="0" smtClean="0">
                <a:solidFill>
                  <a:schemeClr val="accent3">
                    <a:lumMod val="25000"/>
                  </a:schemeClr>
                </a:solidFill>
                <a:latin typeface="Abadi" panose="020B0604020104020204" pitchFamily="34" charset="0"/>
              </a:rPr>
              <a:t>Orbit) type.</a:t>
            </a:r>
          </a:p>
          <a:p>
            <a:pPr algn="just">
              <a:lnSpc>
                <a:spcPct val="100000"/>
              </a:lnSpc>
              <a:spcBef>
                <a:spcPts val="1400"/>
              </a:spcBef>
            </a:pPr>
            <a:r>
              <a:rPr lang="en-US" sz="2200" b="1" dirty="0" smtClean="0">
                <a:solidFill>
                  <a:schemeClr val="accent3">
                    <a:lumMod val="25000"/>
                  </a:schemeClr>
                </a:solidFill>
                <a:latin typeface="Abadi" panose="020B0604020104020204" pitchFamily="34" charset="0"/>
              </a:rPr>
              <a:t>Line </a:t>
            </a:r>
            <a:r>
              <a:rPr lang="en-US" sz="2200" b="1" dirty="0">
                <a:solidFill>
                  <a:schemeClr val="accent3">
                    <a:lumMod val="25000"/>
                  </a:schemeClr>
                </a:solidFill>
                <a:latin typeface="Abadi" panose="020B0604020104020204" pitchFamily="34" charset="0"/>
              </a:rPr>
              <a:t>Chart</a:t>
            </a:r>
            <a:r>
              <a:rPr lang="en-US" sz="2200" dirty="0">
                <a:solidFill>
                  <a:schemeClr val="accent3">
                    <a:lumMod val="25000"/>
                  </a:schemeClr>
                </a:solidFill>
                <a:latin typeface="Abadi" panose="020B0604020104020204" pitchFamily="34" charset="0"/>
              </a:rPr>
              <a:t>: visualize the launch success yearly trend </a:t>
            </a:r>
            <a:endParaRPr lang="en-US" sz="2200" dirty="0" smtClean="0">
              <a:solidFill>
                <a:schemeClr val="accent3">
                  <a:lumMod val="25000"/>
                </a:schemeClr>
              </a:solidFill>
              <a:latin typeface="Abadi" panose="020B0604020104020204" pitchFamily="34" charset="0"/>
            </a:endParaRPr>
          </a:p>
          <a:p>
            <a:pPr algn="just">
              <a:lnSpc>
                <a:spcPct val="100000"/>
              </a:lnSpc>
              <a:spcBef>
                <a:spcPts val="1400"/>
              </a:spcBef>
            </a:pPr>
            <a:r>
              <a:rPr lang="en-US" sz="1800" dirty="0">
                <a:solidFill>
                  <a:schemeClr val="accent3">
                    <a:lumMod val="25000"/>
                  </a:schemeClr>
                </a:solidFill>
                <a:latin typeface="Abadi" panose="020B0604020104020204" pitchFamily="34" charset="0"/>
                <a:hlinkClick r:id="rId4"/>
              </a:rPr>
              <a:t>GitHub URL for </a:t>
            </a:r>
            <a:r>
              <a:rPr lang="en-US" sz="1800" dirty="0" smtClean="0">
                <a:solidFill>
                  <a:schemeClr val="accent3">
                    <a:lumMod val="25000"/>
                  </a:schemeClr>
                </a:solidFill>
                <a:latin typeface="Abadi" panose="020B0604020104020204" pitchFamily="34" charset="0"/>
                <a:hlinkClick r:id="rId4"/>
              </a:rPr>
              <a:t>EDA visualization </a:t>
            </a:r>
            <a:r>
              <a:rPr lang="en-US" sz="1800" dirty="0">
                <a:solidFill>
                  <a:schemeClr val="accent3">
                    <a:lumMod val="25000"/>
                  </a:schemeClr>
                </a:solidFill>
                <a:latin typeface="Abadi" panose="020B0604020104020204" pitchFamily="34" charset="0"/>
                <a:hlinkClick r:id="rId4"/>
              </a:rPr>
              <a:t>file</a:t>
            </a:r>
            <a:r>
              <a:rPr lang="en-US" sz="1800" dirty="0" smtClean="0">
                <a:solidFill>
                  <a:schemeClr val="accent3">
                    <a:lumMod val="25000"/>
                  </a:schemeClr>
                </a:solidFill>
                <a:latin typeface="Abadi" panose="020B0604020104020204" pitchFamily="34" charset="0"/>
                <a:hlinkClick r:id="rId4"/>
              </a:rPr>
              <a:t>.</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0" y="1405237"/>
            <a:ext cx="10515601"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200" smtClean="0">
                <a:solidFill>
                  <a:schemeClr val="accent3">
                    <a:lumMod val="25000"/>
                  </a:schemeClr>
                </a:solidFill>
                <a:latin typeface="Abadi" panose="020B0604020104020204" pitchFamily="34" charset="0"/>
              </a:rPr>
              <a:t>the names of the unique launch sites in the space mission.</a:t>
            </a:r>
          </a:p>
          <a:p>
            <a:pPr algn="just"/>
            <a:r>
              <a:rPr lang="en-US" sz="2200" smtClean="0">
                <a:solidFill>
                  <a:schemeClr val="accent3">
                    <a:lumMod val="25000"/>
                  </a:schemeClr>
                </a:solidFill>
                <a:latin typeface="Abadi" panose="020B0604020104020204" pitchFamily="34" charset="0"/>
              </a:rPr>
              <a:t>the first 5 records where the Launch Site begin with ‘CCA’.</a:t>
            </a:r>
          </a:p>
          <a:p>
            <a:pPr algn="just"/>
            <a:r>
              <a:rPr lang="en-US" sz="2200" smtClean="0">
                <a:solidFill>
                  <a:schemeClr val="accent3">
                    <a:lumMod val="25000"/>
                  </a:schemeClr>
                </a:solidFill>
                <a:latin typeface="Abadi" panose="020B0604020104020204" pitchFamily="34" charset="0"/>
              </a:rPr>
              <a:t>the total Payload Carried by Boosters Launched by NASA.</a:t>
            </a:r>
          </a:p>
          <a:p>
            <a:pPr algn="just"/>
            <a:r>
              <a:rPr lang="en-US" sz="2200" smtClean="0">
                <a:solidFill>
                  <a:schemeClr val="accent3">
                    <a:lumMod val="25000"/>
                  </a:schemeClr>
                </a:solidFill>
                <a:latin typeface="Abadi" panose="020B0604020104020204" pitchFamily="34" charset="0"/>
              </a:rPr>
              <a:t>average Payload carried by Booster Version F9 v1.1.</a:t>
            </a:r>
          </a:p>
          <a:p>
            <a:pPr algn="just"/>
            <a:r>
              <a:rPr lang="en-US" sz="2200" smtClean="0">
                <a:solidFill>
                  <a:schemeClr val="accent3">
                    <a:lumMod val="25000"/>
                  </a:schemeClr>
                </a:solidFill>
                <a:latin typeface="Abadi" panose="020B0604020104020204" pitchFamily="34" charset="0"/>
              </a:rPr>
              <a:t>the Date of the first success landing Outcome achieved.</a:t>
            </a:r>
          </a:p>
          <a:p>
            <a:pPr algn="just"/>
            <a:r>
              <a:rPr lang="en-US" sz="2200" smtClean="0">
                <a:solidFill>
                  <a:schemeClr val="accent3">
                    <a:lumMod val="25000"/>
                  </a:schemeClr>
                </a:solidFill>
                <a:latin typeface="Abadi" panose="020B0604020104020204" pitchFamily="34" charset="0"/>
              </a:rPr>
              <a:t>the Boosters that have a Payload between 4000 – 6000 and Landed successfully in drone ship.</a:t>
            </a:r>
          </a:p>
          <a:p>
            <a:pPr algn="just"/>
            <a:r>
              <a:rPr lang="en-US" sz="2200" smtClean="0">
                <a:solidFill>
                  <a:schemeClr val="accent3">
                    <a:lumMod val="25000"/>
                  </a:schemeClr>
                </a:solidFill>
                <a:latin typeface="Abadi" panose="020B0604020104020204" pitchFamily="34" charset="0"/>
              </a:rPr>
              <a:t>the total number of successful and failure mission Outcome.</a:t>
            </a:r>
          </a:p>
          <a:p>
            <a:pPr algn="just"/>
            <a:r>
              <a:rPr lang="en-US" sz="2200" smtClean="0">
                <a:solidFill>
                  <a:schemeClr val="accent3">
                    <a:lumMod val="25000"/>
                  </a:schemeClr>
                </a:solidFill>
                <a:latin typeface="Abadi" panose="020B0604020104020204" pitchFamily="34" charset="0"/>
              </a:rPr>
              <a:t>booster versions which have carried the maximum Payload.</a:t>
            </a:r>
          </a:p>
          <a:p>
            <a:pPr algn="just"/>
            <a:r>
              <a:rPr lang="en-US" sz="2200" smtClean="0">
                <a:solidFill>
                  <a:schemeClr val="accent3">
                    <a:lumMod val="25000"/>
                  </a:schemeClr>
                </a:solidFill>
                <a:latin typeface="Abadi" panose="020B0604020104020204" pitchFamily="34" charset="0"/>
              </a:rPr>
              <a:t>failed Landing outcome in drone ship, their booster version and Launch Site in 2015</a:t>
            </a:r>
          </a:p>
          <a:p>
            <a:pPr algn="just"/>
            <a:r>
              <a:rPr lang="en-US" sz="2200" smtClean="0">
                <a:solidFill>
                  <a:schemeClr val="accent3">
                    <a:lumMod val="25000"/>
                  </a:schemeClr>
                </a:solidFill>
                <a:latin typeface="Abadi" panose="020B0604020104020204" pitchFamily="34" charset="0"/>
              </a:rPr>
              <a:t>the total Landing Outcome  between 2010 – 2017 in descending.</a:t>
            </a:r>
          </a:p>
          <a:p>
            <a:r>
              <a:rPr lang="en-US" sz="2200" smtClean="0">
                <a:solidFill>
                  <a:schemeClr val="accent3">
                    <a:lumMod val="25000"/>
                  </a:schemeClr>
                </a:solidFill>
                <a:latin typeface="Abadi" panose="020B0604020104020204" pitchFamily="34" charset="0"/>
                <a:hlinkClick r:id="rId3"/>
              </a:rPr>
              <a:t> GitHub URL for EDA with SQL file.</a:t>
            </a:r>
            <a:endParaRPr lang="en-US" sz="2200" smtClean="0">
              <a:solidFill>
                <a:schemeClr val="accent3">
                  <a:lumMod val="25000"/>
                </a:schemeClr>
              </a:solidFill>
              <a:latin typeface="Abadi" panose="020B0604020104020204" pitchFamily="34" charset="0"/>
            </a:endParaRPr>
          </a:p>
          <a:p>
            <a:pPr algn="just"/>
            <a:endParaRPr lang="en-US" sz="2200" smtClean="0">
              <a:solidFill>
                <a:schemeClr val="accent3">
                  <a:lumMod val="25000"/>
                </a:schemeClr>
              </a:solidFill>
              <a:latin typeface="Abadi" panose="020B0604020104020204" pitchFamily="34" charset="0"/>
            </a:endParaRPr>
          </a:p>
          <a:p>
            <a:pPr algn="just"/>
            <a:endParaRPr lang="en-US" smtClean="0"/>
          </a:p>
          <a:p>
            <a:pPr algn="just"/>
            <a:endParaRPr lang="en-US" dirty="0"/>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1" y="1411723"/>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b="1" dirty="0" smtClean="0">
                <a:solidFill>
                  <a:schemeClr val="accent3">
                    <a:lumMod val="25000"/>
                  </a:schemeClr>
                </a:solidFill>
                <a:latin typeface="Abadi" panose="020B0604020104020204" pitchFamily="34" charset="0"/>
              </a:rPr>
              <a:t>Cluster Markers</a:t>
            </a:r>
            <a:r>
              <a:rPr lang="en-US" sz="2200" dirty="0" smtClean="0">
                <a:solidFill>
                  <a:schemeClr val="accent3">
                    <a:lumMod val="25000"/>
                  </a:schemeClr>
                </a:solidFill>
                <a:latin typeface="Abadi" panose="020B0604020104020204" pitchFamily="34" charset="0"/>
              </a:rPr>
              <a:t> were created for each (Launch Site) to cluster its information.</a:t>
            </a:r>
          </a:p>
          <a:p>
            <a:pPr>
              <a:lnSpc>
                <a:spcPct val="100000"/>
              </a:lnSpc>
              <a:spcBef>
                <a:spcPts val="1400"/>
              </a:spcBef>
            </a:pPr>
            <a:r>
              <a:rPr lang="en-US" sz="2200" b="1" dirty="0" smtClean="0">
                <a:solidFill>
                  <a:schemeClr val="accent3">
                    <a:lumMod val="25000"/>
                  </a:schemeClr>
                </a:solidFill>
                <a:latin typeface="Abadi" panose="020B0604020104020204" pitchFamily="34" charset="0"/>
              </a:rPr>
              <a:t>Circles</a:t>
            </a:r>
            <a:r>
              <a:rPr lang="en-US" sz="2200" dirty="0" smtClean="0">
                <a:solidFill>
                  <a:schemeClr val="accent3">
                    <a:lumMod val="25000"/>
                  </a:schemeClr>
                </a:solidFill>
                <a:latin typeface="Abadi" panose="020B0604020104020204" pitchFamily="34" charset="0"/>
              </a:rPr>
              <a:t> on each Site to show its location.</a:t>
            </a:r>
          </a:p>
          <a:p>
            <a:pPr>
              <a:lnSpc>
                <a:spcPct val="100000"/>
              </a:lnSpc>
              <a:spcBef>
                <a:spcPts val="1400"/>
              </a:spcBef>
            </a:pPr>
            <a:r>
              <a:rPr lang="en-US" sz="2200" b="1" dirty="0" smtClean="0">
                <a:solidFill>
                  <a:schemeClr val="accent3">
                    <a:lumMod val="25000"/>
                  </a:schemeClr>
                </a:solidFill>
                <a:latin typeface="Abadi" panose="020B0604020104020204" pitchFamily="34" charset="0"/>
              </a:rPr>
              <a:t>Markers</a:t>
            </a:r>
            <a:r>
              <a:rPr lang="ar-SA" sz="2200" b="1" dirty="0" smtClean="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for each success/failed Launches with green/red colors to display each Site Launches success rate.</a:t>
            </a:r>
          </a:p>
          <a:p>
            <a:pPr>
              <a:lnSpc>
                <a:spcPct val="100000"/>
              </a:lnSpc>
              <a:spcBef>
                <a:spcPts val="1400"/>
              </a:spcBef>
            </a:pPr>
            <a:r>
              <a:rPr lang="en-US" sz="2200" b="1" dirty="0" smtClean="0">
                <a:solidFill>
                  <a:schemeClr val="accent3">
                    <a:lumMod val="25000"/>
                  </a:schemeClr>
                </a:solidFill>
                <a:latin typeface="Abadi" panose="020B0604020104020204" pitchFamily="34" charset="0"/>
              </a:rPr>
              <a:t>Lines</a:t>
            </a:r>
            <a:r>
              <a:rPr lang="en-US" sz="2200" dirty="0" smtClean="0">
                <a:solidFill>
                  <a:schemeClr val="accent3">
                    <a:lumMod val="25000"/>
                  </a:schemeClr>
                </a:solidFill>
                <a:latin typeface="Abadi" panose="020B0604020104020204" pitchFamily="34" charset="0"/>
              </a:rPr>
              <a:t> between Launch Sites and railways, highways, cities and coastlines, to study its location.</a:t>
            </a:r>
          </a:p>
          <a:p>
            <a:pPr>
              <a:lnSpc>
                <a:spcPct val="100000"/>
              </a:lnSpc>
              <a:spcBef>
                <a:spcPts val="1400"/>
              </a:spcBef>
            </a:pPr>
            <a:endParaRPr lang="en-US" sz="2200" b="1"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b="1"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hlinkClick r:id="rId3"/>
              </a:rPr>
              <a:t>GitHub URL for Folium map file.</a:t>
            </a:r>
            <a:endParaRPr lang="en-US" sz="2200" dirty="0" smtClean="0">
              <a:solidFill>
                <a:schemeClr val="accent3">
                  <a:lumMod val="25000"/>
                </a:schemeClr>
              </a:solidFill>
              <a:latin typeface="Abadi" panose="020B0604020104020204" pitchFamily="34" charset="0"/>
            </a:endParaRPr>
          </a:p>
          <a:p>
            <a:endParaRPr lang="en-US" dirty="0" smtClean="0"/>
          </a:p>
          <a:p>
            <a:endParaRPr lang="en-US" dirty="0"/>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1" y="1534332"/>
            <a:ext cx="10515600" cy="4491241"/>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Plots, graphs and interactions added to a dashboard</a:t>
            </a:r>
          </a:p>
          <a:p>
            <a:pPr lvl="1">
              <a:lnSpc>
                <a:spcPct val="100000"/>
              </a:lnSpc>
              <a:spcBef>
                <a:spcPts val="1400"/>
              </a:spcBef>
            </a:pPr>
            <a:r>
              <a:rPr lang="en-US" sz="1800" b="1" dirty="0" smtClean="0">
                <a:solidFill>
                  <a:schemeClr val="accent3">
                    <a:lumMod val="25000"/>
                  </a:schemeClr>
                </a:solidFill>
                <a:latin typeface="Abadi" panose="020B0604020104020204" pitchFamily="34" charset="0"/>
              </a:rPr>
              <a:t>Dropdown </a:t>
            </a:r>
            <a:r>
              <a:rPr lang="en-US" sz="1800" dirty="0" smtClean="0">
                <a:solidFill>
                  <a:schemeClr val="accent3">
                    <a:lumMod val="25000"/>
                  </a:schemeClr>
                </a:solidFill>
                <a:latin typeface="Abadi" panose="020B0604020104020204" pitchFamily="34" charset="0"/>
              </a:rPr>
              <a:t>list for enable (Launch Site) selection.</a:t>
            </a:r>
          </a:p>
          <a:p>
            <a:pPr lvl="1">
              <a:lnSpc>
                <a:spcPct val="100000"/>
              </a:lnSpc>
              <a:spcBef>
                <a:spcPts val="1400"/>
              </a:spcBef>
            </a:pPr>
            <a:r>
              <a:rPr lang="en-US" sz="1800" b="1" dirty="0" smtClean="0">
                <a:solidFill>
                  <a:schemeClr val="accent3">
                    <a:lumMod val="25000"/>
                  </a:schemeClr>
                </a:solidFill>
                <a:latin typeface="Abadi" panose="020B0604020104020204" pitchFamily="34" charset="0"/>
              </a:rPr>
              <a:t>Slider </a:t>
            </a:r>
            <a:r>
              <a:rPr lang="en-US" sz="1800" dirty="0" smtClean="0">
                <a:solidFill>
                  <a:schemeClr val="accent3">
                    <a:lumMod val="25000"/>
                  </a:schemeClr>
                </a:solidFill>
                <a:latin typeface="Abadi" panose="020B0604020104020204" pitchFamily="34" charset="0"/>
              </a:rPr>
              <a:t>select the (Payload) range.</a:t>
            </a:r>
          </a:p>
          <a:p>
            <a:pPr lvl="1">
              <a:lnSpc>
                <a:spcPct val="100000"/>
              </a:lnSpc>
              <a:spcBef>
                <a:spcPts val="1400"/>
              </a:spcBef>
            </a:pPr>
            <a:r>
              <a:rPr lang="en-US" sz="1800" b="1" dirty="0" smtClean="0">
                <a:solidFill>
                  <a:schemeClr val="accent3">
                    <a:lumMod val="25000"/>
                  </a:schemeClr>
                </a:solidFill>
                <a:latin typeface="Abadi" panose="020B0604020104020204" pitchFamily="34" charset="0"/>
              </a:rPr>
              <a:t>Pie Chart</a:t>
            </a:r>
            <a:r>
              <a:rPr lang="en-US" sz="1800" dirty="0" smtClean="0">
                <a:solidFill>
                  <a:schemeClr val="accent3">
                    <a:lumMod val="25000"/>
                  </a:schemeClr>
                </a:solidFill>
                <a:latin typeface="Abadi" panose="020B0604020104020204" pitchFamily="34" charset="0"/>
              </a:rPr>
              <a:t> show the total successful launch for all sites and if specific site was selected view the sites success vs failed launches.</a:t>
            </a:r>
          </a:p>
          <a:p>
            <a:pPr lvl="1">
              <a:lnSpc>
                <a:spcPct val="100000"/>
              </a:lnSpc>
              <a:spcBef>
                <a:spcPts val="1400"/>
              </a:spcBef>
            </a:pPr>
            <a:r>
              <a:rPr lang="en-US" sz="1800" b="1" dirty="0" smtClean="0">
                <a:solidFill>
                  <a:schemeClr val="accent3">
                    <a:lumMod val="25000"/>
                  </a:schemeClr>
                </a:solidFill>
                <a:latin typeface="Abadi" panose="020B0604020104020204" pitchFamily="34" charset="0"/>
              </a:rPr>
              <a:t>Scatter chart</a:t>
            </a:r>
            <a:r>
              <a:rPr lang="en-US" sz="1800" dirty="0" smtClean="0">
                <a:solidFill>
                  <a:schemeClr val="accent3">
                    <a:lumMod val="25000"/>
                  </a:schemeClr>
                </a:solidFill>
                <a:latin typeface="Abadi" panose="020B0604020104020204" pitchFamily="34" charset="0"/>
              </a:rPr>
              <a:t> show the correlation between the (Payload) and the launch success with determining the (Booster Version).</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smtClean="0">
              <a:solidFill>
                <a:schemeClr val="accent3">
                  <a:lumMod val="25000"/>
                </a:schemeClr>
              </a:solidFill>
              <a:latin typeface="Abadi" panose="020B0604020104020204" pitchFamily="34" charset="0"/>
            </a:endParaRPr>
          </a:p>
          <a:p>
            <a:pPr lvl="1">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hlinkClick r:id="rId3"/>
              </a:rPr>
              <a:t>GitHub URL for Plotly Dash file.</a:t>
            </a:r>
            <a:endParaRPr lang="en-US" sz="2200" dirty="0" smtClean="0">
              <a:solidFill>
                <a:schemeClr val="accent3">
                  <a:lumMod val="25000"/>
                </a:schemeClr>
              </a:solidFill>
              <a:latin typeface="Abadi" panose="020B0604020104020204" pitchFamily="34" charset="0"/>
            </a:endParaRPr>
          </a:p>
          <a:p>
            <a:endParaRPr lang="en-US" dirty="0"/>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70011" y="1503336"/>
            <a:ext cx="10515600" cy="452223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dirty="0" smtClean="0">
                <a:solidFill>
                  <a:schemeClr val="accent3">
                    <a:lumMod val="25000"/>
                  </a:schemeClr>
                </a:solidFill>
                <a:latin typeface="Abadi" panose="020B0604020104020204" pitchFamily="34" charset="0"/>
              </a:rPr>
              <a:t>Standardize and Normalize the Data to keep it in the same range because the models used minkowski distance like Euclidean and Manhattan .</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Split the data set into train and test data to test the models and have a certainty with samples out of the range.</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Using Grid Search and Cross-Validation to test each model with multiple situations to figure out the best one.</a:t>
            </a:r>
          </a:p>
          <a:p>
            <a:pPr algn="just">
              <a:lnSpc>
                <a:spcPct val="100000"/>
              </a:lnSpc>
              <a:spcBef>
                <a:spcPts val="1400"/>
              </a:spcBef>
            </a:pPr>
            <a:r>
              <a:rPr lang="en-US" sz="2200" dirty="0" smtClean="0">
                <a:solidFill>
                  <a:schemeClr val="accent3">
                    <a:lumMod val="25000"/>
                  </a:schemeClr>
                </a:solidFill>
                <a:latin typeface="Abadi" panose="020B0604020104020204" pitchFamily="34" charset="0"/>
              </a:rPr>
              <a:t>Using metrics like Confusion Matrix and Accuracy to evaluate the models and select the best model.</a:t>
            </a: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hlinkClick r:id="rId3"/>
              </a:rPr>
              <a:t>GitHub URL predictive analysis file.</a:t>
            </a:r>
            <a:endParaRPr lang="en-US" dirty="0"/>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6" name="Content Placeholder 2">
            <a:extLst>
              <a:ext uri="{FF2B5EF4-FFF2-40B4-BE49-F238E27FC236}">
                <a16:creationId xmlns:a16="http://schemas.microsoft.com/office/drawing/2014/main" id="{C7B9C153-C85C-3240-8E7E-523FBC004564}"/>
              </a:ext>
            </a:extLst>
          </p:cNvPr>
          <p:cNvSpPr txBox="1">
            <a:spLocks/>
          </p:cNvSpPr>
          <p:nvPr/>
        </p:nvSpPr>
        <p:spPr>
          <a:xfrm>
            <a:off x="841125" y="1487837"/>
            <a:ext cx="10444486" cy="4537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panose="020B0604020104020204" pitchFamily="34" charset="0"/>
              </a:rPr>
              <a:t>Exploratory data </a:t>
            </a:r>
            <a:r>
              <a:rPr lang="en-US" sz="2200" b="1" dirty="0" smtClean="0">
                <a:solidFill>
                  <a:schemeClr val="accent3">
                    <a:lumMod val="25000"/>
                  </a:schemeClr>
                </a:solidFill>
                <a:latin typeface="Abadi" panose="020B0604020104020204" pitchFamily="34" charset="0"/>
              </a:rPr>
              <a:t>analysis</a:t>
            </a:r>
            <a:r>
              <a:rPr lang="en-US" sz="2200" dirty="0" smtClean="0">
                <a:solidFill>
                  <a:schemeClr val="accent3">
                    <a:lumMod val="25000"/>
                  </a:schemeClr>
                </a:solidFill>
                <a:latin typeface="Abadi" panose="020B0604020104020204" pitchFamily="34" charset="0"/>
              </a:rPr>
              <a:t> show that:</a:t>
            </a:r>
          </a:p>
          <a:p>
            <a:pPr lvl="1" algn="just">
              <a:lnSpc>
                <a:spcPct val="100000"/>
              </a:lnSpc>
              <a:spcBef>
                <a:spcPts val="1400"/>
              </a:spcBef>
            </a:pPr>
            <a:r>
              <a:rPr lang="en-US" sz="1800" dirty="0" smtClean="0">
                <a:solidFill>
                  <a:schemeClr val="accent3">
                    <a:lumMod val="25000"/>
                  </a:schemeClr>
                </a:solidFill>
                <a:latin typeface="Abadi" panose="020B0604020104020204" pitchFamily="34" charset="0"/>
              </a:rPr>
              <a:t>the first stage is more likely to landing successfully when (flight number) increase and </a:t>
            </a:r>
            <a:r>
              <a:rPr lang="en-US" sz="1800" dirty="0" smtClean="0">
                <a:solidFill>
                  <a:schemeClr val="accent3">
                    <a:lumMod val="25000"/>
                  </a:schemeClr>
                </a:solidFill>
                <a:latin typeface="Abadi" panose="020B0604020104020204" pitchFamily="34" charset="0"/>
              </a:rPr>
              <a:t>(</a:t>
            </a:r>
            <a:r>
              <a:rPr lang="en-US" sz="1800" dirty="0" smtClean="0">
                <a:solidFill>
                  <a:schemeClr val="accent3">
                    <a:lumMod val="25000"/>
                  </a:schemeClr>
                </a:solidFill>
                <a:latin typeface="Abadi" panose="020B0604020104020204" pitchFamily="34" charset="0"/>
              </a:rPr>
              <a:t>Payload) decrease</a:t>
            </a:r>
            <a:r>
              <a:rPr lang="en-US" sz="1800" dirty="0" smtClean="0">
                <a:solidFill>
                  <a:schemeClr val="accent3">
                    <a:lumMod val="25000"/>
                  </a:schemeClr>
                </a:solidFill>
                <a:latin typeface="Abadi" panose="020B0604020104020204" pitchFamily="34" charset="0"/>
              </a:rPr>
              <a:t>, </a:t>
            </a:r>
            <a:r>
              <a:rPr lang="en-US" sz="1800" dirty="0" smtClean="0">
                <a:solidFill>
                  <a:schemeClr val="accent3">
                    <a:lumMod val="25000"/>
                  </a:schemeClr>
                </a:solidFill>
                <a:latin typeface="Abadi" panose="020B0604020104020204" pitchFamily="34" charset="0"/>
              </a:rPr>
              <a:t>When (launches sites) are (VAFB SLC 4E – KSC LC 39A), when the Orbit type is (LEO – VLEO - SSO) and the average rate increase as the years increase.</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Interactive analytics </a:t>
            </a:r>
            <a:r>
              <a:rPr lang="en-US" sz="2200" dirty="0" smtClean="0">
                <a:solidFill>
                  <a:schemeClr val="accent3">
                    <a:lumMod val="25000"/>
                  </a:schemeClr>
                </a:solidFill>
                <a:latin typeface="Abadi" panose="020B0604020104020204" pitchFamily="34" charset="0"/>
              </a:rPr>
              <a:t>show that:</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the first stage is more likely to landing successfully </a:t>
            </a:r>
            <a:r>
              <a:rPr lang="en-US" sz="1800" dirty="0" smtClean="0">
                <a:solidFill>
                  <a:schemeClr val="accent3">
                    <a:lumMod val="25000"/>
                  </a:schemeClr>
                </a:solidFill>
                <a:latin typeface="Abadi" panose="020B0604020104020204" pitchFamily="34" charset="0"/>
              </a:rPr>
              <a:t>when (launches sites) are (</a:t>
            </a:r>
            <a:r>
              <a:rPr lang="en-US" sz="1800" dirty="0">
                <a:solidFill>
                  <a:schemeClr val="accent3">
                    <a:lumMod val="25000"/>
                  </a:schemeClr>
                </a:solidFill>
                <a:latin typeface="Abadi" panose="020B0604020104020204" pitchFamily="34" charset="0"/>
              </a:rPr>
              <a:t>KSC LC 39A</a:t>
            </a:r>
            <a:r>
              <a:rPr lang="en-US" sz="1800" dirty="0" smtClean="0">
                <a:solidFill>
                  <a:schemeClr val="accent3">
                    <a:lumMod val="25000"/>
                  </a:schemeClr>
                </a:solidFill>
                <a:latin typeface="Abadi" panose="020B0604020104020204" pitchFamily="34" charset="0"/>
              </a:rPr>
              <a:t>), the Payload decrease, and version of the Booster is (FT).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Fail Landing is more likely to happen when (v1.1) booster version is use.</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All Launch sites has more than 50% of success Outcome</a:t>
            </a:r>
          </a:p>
          <a:p>
            <a:pPr>
              <a:lnSpc>
                <a:spcPct val="100000"/>
              </a:lnSpc>
              <a:spcBef>
                <a:spcPts val="1400"/>
              </a:spcBef>
            </a:pPr>
            <a:r>
              <a:rPr lang="en-US" sz="2200" b="1" dirty="0" smtClean="0">
                <a:solidFill>
                  <a:schemeClr val="accent3">
                    <a:lumMod val="25000"/>
                  </a:schemeClr>
                </a:solidFill>
                <a:latin typeface="Abadi" panose="020B0604020104020204" pitchFamily="34" charset="0"/>
              </a:rPr>
              <a:t>Predictive analysis</a:t>
            </a:r>
            <a:r>
              <a:rPr lang="en-US" sz="2200" dirty="0" smtClean="0">
                <a:solidFill>
                  <a:schemeClr val="accent3">
                    <a:lumMod val="25000"/>
                  </a:schemeClr>
                </a:solidFill>
                <a:latin typeface="Abadi" panose="020B0604020104020204" pitchFamily="34" charset="0"/>
              </a:rPr>
              <a:t> show that:</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more than one classification model can predict the Outcomes status with 83% of certainty.</a:t>
            </a:r>
          </a:p>
          <a:p>
            <a:pPr lvl="1"/>
            <a:endParaRPr lang="en-US" sz="1800" dirty="0"/>
          </a:p>
          <a:p>
            <a:pPr marL="457200" lvl="1" indent="0">
              <a:buNone/>
            </a:pPr>
            <a:endParaRPr lang="en-US" sz="1800" dirty="0"/>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4"/>
            <a:ext cx="10515600" cy="4006037"/>
          </a:xfrm>
          <a:prstGeom prst="rect">
            <a:avLst/>
          </a:prstGeom>
        </p:spPr>
      </p:pic>
      <p:sp>
        <p:nvSpPr>
          <p:cNvPr id="8"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When (Flight Number) increase the first stage is more likely to landing successfully specially with (VAFB SLC-4E) and (KSC LC-39A) (Launch Sites).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first stage is more likely to landing successfully when using (KSC LC 39A) (Launch Sites), and when the (Payload) decrease.  </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4"/>
            <a:ext cx="10515599" cy="4006038"/>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57871"/>
            <a:ext cx="10515600" cy="425698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probability of landing successfully with (Orbit),it is more likely when the Orbit types are (SSO – HEO – GEO – ES-L1 - VLEO)  </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3"/>
            <a:ext cx="10515600" cy="4006038"/>
          </a:xfrm>
          <a:prstGeom prst="rect">
            <a:avLst/>
          </a:prstGeom>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first stage is more likely to landing successfully when (Flight Number) increase and the (Orbit) is one of (VLEO – LEO - SSO).</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4"/>
            <a:ext cx="10515600" cy="4006037"/>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first stage is more likely to landing successfully when (Payload) decrease and the (Orbit) is one of (SSO - LEO)</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4612"/>
            <a:ext cx="10515600" cy="4002599"/>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As the years increase the first stage is more likely to landing successfully.  </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3"/>
            <a:ext cx="10515599" cy="4006037"/>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8" name="Table 7"/>
          <p:cNvGraphicFramePr>
            <a:graphicFrameLocks noGrp="1"/>
          </p:cNvGraphicFramePr>
          <p:nvPr>
            <p:extLst>
              <p:ext uri="{D42A27DB-BD31-4B8C-83A1-F6EECF244321}">
                <p14:modId xmlns:p14="http://schemas.microsoft.com/office/powerpoint/2010/main" val="2952445130"/>
              </p:ext>
            </p:extLst>
          </p:nvPr>
        </p:nvGraphicFramePr>
        <p:xfrm>
          <a:off x="770011" y="1600199"/>
          <a:ext cx="5325990" cy="4425375"/>
        </p:xfrm>
        <a:graphic>
          <a:graphicData uri="http://schemas.openxmlformats.org/drawingml/2006/table">
            <a:tbl>
              <a:tblPr firstRow="1">
                <a:tableStyleId>{5C22544A-7EE6-4342-B048-85BDC9FD1C3A}</a:tableStyleId>
              </a:tblPr>
              <a:tblGrid>
                <a:gridCol w="5325990">
                  <a:extLst>
                    <a:ext uri="{9D8B030D-6E8A-4147-A177-3AD203B41FA5}">
                      <a16:colId xmlns:a16="http://schemas.microsoft.com/office/drawing/2014/main" val="1364724153"/>
                    </a:ext>
                  </a:extLst>
                </a:gridCol>
              </a:tblGrid>
              <a:tr h="885075">
                <a:tc>
                  <a:txBody>
                    <a:bodyPr/>
                    <a:lstStyle/>
                    <a:p>
                      <a:pPr algn="ctr" fontAlgn="ctr"/>
                      <a:r>
                        <a:rPr lang="en-US">
                          <a:effectLst/>
                        </a:rPr>
                        <a:t>launch_site</a:t>
                      </a:r>
                      <a:endParaRPr lang="en-US" b="1">
                        <a:effectLst/>
                      </a:endParaRPr>
                    </a:p>
                  </a:txBody>
                  <a:tcPr anchor="ctr"/>
                </a:tc>
                <a:extLst>
                  <a:ext uri="{0D108BD9-81ED-4DB2-BD59-A6C34878D82A}">
                    <a16:rowId xmlns:a16="http://schemas.microsoft.com/office/drawing/2014/main" val="1654419098"/>
                  </a:ext>
                </a:extLst>
              </a:tr>
              <a:tr h="885075">
                <a:tc>
                  <a:txBody>
                    <a:bodyPr/>
                    <a:lstStyle/>
                    <a:p>
                      <a:pPr algn="ctr" fontAlgn="ctr"/>
                      <a:r>
                        <a:rPr lang="en-US" dirty="0">
                          <a:effectLst/>
                        </a:rPr>
                        <a:t>CCAFS LC-40</a:t>
                      </a:r>
                    </a:p>
                  </a:txBody>
                  <a:tcPr anchor="ctr"/>
                </a:tc>
                <a:extLst>
                  <a:ext uri="{0D108BD9-81ED-4DB2-BD59-A6C34878D82A}">
                    <a16:rowId xmlns:a16="http://schemas.microsoft.com/office/drawing/2014/main" val="4008862983"/>
                  </a:ext>
                </a:extLst>
              </a:tr>
              <a:tr h="885075">
                <a:tc>
                  <a:txBody>
                    <a:bodyPr/>
                    <a:lstStyle/>
                    <a:p>
                      <a:pPr algn="ctr" fontAlgn="ctr"/>
                      <a:r>
                        <a:rPr lang="en-US">
                          <a:effectLst/>
                        </a:rPr>
                        <a:t>CCAFS SLC-40</a:t>
                      </a:r>
                    </a:p>
                  </a:txBody>
                  <a:tcPr anchor="ctr"/>
                </a:tc>
                <a:extLst>
                  <a:ext uri="{0D108BD9-81ED-4DB2-BD59-A6C34878D82A}">
                    <a16:rowId xmlns:a16="http://schemas.microsoft.com/office/drawing/2014/main" val="2271794324"/>
                  </a:ext>
                </a:extLst>
              </a:tr>
              <a:tr h="885075">
                <a:tc>
                  <a:txBody>
                    <a:bodyPr/>
                    <a:lstStyle/>
                    <a:p>
                      <a:pPr algn="ctr" fontAlgn="ctr"/>
                      <a:r>
                        <a:rPr lang="en-US">
                          <a:effectLst/>
                        </a:rPr>
                        <a:t>KSC LC-39A</a:t>
                      </a:r>
                    </a:p>
                  </a:txBody>
                  <a:tcPr anchor="ctr"/>
                </a:tc>
                <a:extLst>
                  <a:ext uri="{0D108BD9-81ED-4DB2-BD59-A6C34878D82A}">
                    <a16:rowId xmlns:a16="http://schemas.microsoft.com/office/drawing/2014/main" val="3211289702"/>
                  </a:ext>
                </a:extLst>
              </a:tr>
              <a:tr h="885075">
                <a:tc>
                  <a:txBody>
                    <a:bodyPr/>
                    <a:lstStyle/>
                    <a:p>
                      <a:pPr algn="ctr" fontAlgn="ctr"/>
                      <a:r>
                        <a:rPr lang="en-US" dirty="0">
                          <a:effectLst/>
                        </a:rPr>
                        <a:t>VAFB SLC-4E</a:t>
                      </a:r>
                    </a:p>
                  </a:txBody>
                  <a:tcPr anchor="ctr"/>
                </a:tc>
                <a:extLst>
                  <a:ext uri="{0D108BD9-81ED-4DB2-BD59-A6C34878D82A}">
                    <a16:rowId xmlns:a16="http://schemas.microsoft.com/office/drawing/2014/main" val="4217639701"/>
                  </a:ext>
                </a:extLst>
              </a:tr>
            </a:tbl>
          </a:graphicData>
        </a:graphic>
      </p:graphicFrame>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7"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096719846"/>
              </p:ext>
            </p:extLst>
          </p:nvPr>
        </p:nvGraphicFramePr>
        <p:xfrm>
          <a:off x="770011" y="1645455"/>
          <a:ext cx="10515600" cy="4380119"/>
        </p:xfrm>
        <a:graphic>
          <a:graphicData uri="http://schemas.openxmlformats.org/drawingml/2006/table">
            <a:tbl>
              <a:tblPr firstRow="1">
                <a:tableStyleId>{5C22544A-7EE6-4342-B048-85BDC9FD1C3A}</a:tableStyleId>
              </a:tblPr>
              <a:tblGrid>
                <a:gridCol w="1051560">
                  <a:extLst>
                    <a:ext uri="{9D8B030D-6E8A-4147-A177-3AD203B41FA5}">
                      <a16:colId xmlns:a16="http://schemas.microsoft.com/office/drawing/2014/main" val="3696449220"/>
                    </a:ext>
                  </a:extLst>
                </a:gridCol>
                <a:gridCol w="1051560">
                  <a:extLst>
                    <a:ext uri="{9D8B030D-6E8A-4147-A177-3AD203B41FA5}">
                      <a16:colId xmlns:a16="http://schemas.microsoft.com/office/drawing/2014/main" val="4023833980"/>
                    </a:ext>
                  </a:extLst>
                </a:gridCol>
                <a:gridCol w="1051560">
                  <a:extLst>
                    <a:ext uri="{9D8B030D-6E8A-4147-A177-3AD203B41FA5}">
                      <a16:colId xmlns:a16="http://schemas.microsoft.com/office/drawing/2014/main" val="3473183427"/>
                    </a:ext>
                  </a:extLst>
                </a:gridCol>
                <a:gridCol w="1051560">
                  <a:extLst>
                    <a:ext uri="{9D8B030D-6E8A-4147-A177-3AD203B41FA5}">
                      <a16:colId xmlns:a16="http://schemas.microsoft.com/office/drawing/2014/main" val="1008692570"/>
                    </a:ext>
                  </a:extLst>
                </a:gridCol>
                <a:gridCol w="1051560">
                  <a:extLst>
                    <a:ext uri="{9D8B030D-6E8A-4147-A177-3AD203B41FA5}">
                      <a16:colId xmlns:a16="http://schemas.microsoft.com/office/drawing/2014/main" val="2886034354"/>
                    </a:ext>
                  </a:extLst>
                </a:gridCol>
                <a:gridCol w="1051560">
                  <a:extLst>
                    <a:ext uri="{9D8B030D-6E8A-4147-A177-3AD203B41FA5}">
                      <a16:colId xmlns:a16="http://schemas.microsoft.com/office/drawing/2014/main" val="3481956102"/>
                    </a:ext>
                  </a:extLst>
                </a:gridCol>
                <a:gridCol w="1051560">
                  <a:extLst>
                    <a:ext uri="{9D8B030D-6E8A-4147-A177-3AD203B41FA5}">
                      <a16:colId xmlns:a16="http://schemas.microsoft.com/office/drawing/2014/main" val="28157207"/>
                    </a:ext>
                  </a:extLst>
                </a:gridCol>
                <a:gridCol w="1051560">
                  <a:extLst>
                    <a:ext uri="{9D8B030D-6E8A-4147-A177-3AD203B41FA5}">
                      <a16:colId xmlns:a16="http://schemas.microsoft.com/office/drawing/2014/main" val="3015594035"/>
                    </a:ext>
                  </a:extLst>
                </a:gridCol>
                <a:gridCol w="1051560">
                  <a:extLst>
                    <a:ext uri="{9D8B030D-6E8A-4147-A177-3AD203B41FA5}">
                      <a16:colId xmlns:a16="http://schemas.microsoft.com/office/drawing/2014/main" val="2167320737"/>
                    </a:ext>
                  </a:extLst>
                </a:gridCol>
                <a:gridCol w="1051560">
                  <a:extLst>
                    <a:ext uri="{9D8B030D-6E8A-4147-A177-3AD203B41FA5}">
                      <a16:colId xmlns:a16="http://schemas.microsoft.com/office/drawing/2014/main" val="734593351"/>
                    </a:ext>
                  </a:extLst>
                </a:gridCol>
              </a:tblGrid>
              <a:tr h="561554">
                <a:tc>
                  <a:txBody>
                    <a:bodyPr/>
                    <a:lstStyle/>
                    <a:p>
                      <a:pPr algn="ctr" fontAlgn="ctr"/>
                      <a:r>
                        <a:rPr lang="en-US" sz="1100" dirty="0">
                          <a:effectLst/>
                        </a:rPr>
                        <a:t>DATE</a:t>
                      </a:r>
                      <a:endParaRPr lang="en-US" sz="1100" b="1" dirty="0">
                        <a:effectLst/>
                      </a:endParaRPr>
                    </a:p>
                  </a:txBody>
                  <a:tcPr marL="55786" marR="55786" marT="27893" marB="27893" anchor="ctr"/>
                </a:tc>
                <a:tc>
                  <a:txBody>
                    <a:bodyPr/>
                    <a:lstStyle/>
                    <a:p>
                      <a:pPr algn="ctr" fontAlgn="ctr"/>
                      <a:r>
                        <a:rPr lang="en-US" sz="1100" dirty="0" smtClean="0">
                          <a:effectLst/>
                        </a:rPr>
                        <a:t>Time</a:t>
                      </a:r>
                      <a:r>
                        <a:rPr lang="en-US" sz="1100" baseline="0" dirty="0" smtClean="0">
                          <a:effectLst/>
                        </a:rPr>
                        <a:t> </a:t>
                      </a:r>
                      <a:r>
                        <a:rPr lang="en-US" sz="1100" dirty="0" smtClean="0">
                          <a:effectLst/>
                        </a:rPr>
                        <a:t>utc</a:t>
                      </a:r>
                      <a:endParaRPr lang="en-US" sz="1100" b="1" dirty="0">
                        <a:effectLst/>
                      </a:endParaRPr>
                    </a:p>
                  </a:txBody>
                  <a:tcPr marL="55786" marR="55786" marT="27893" marB="27893" anchor="ctr"/>
                </a:tc>
                <a:tc>
                  <a:txBody>
                    <a:bodyPr/>
                    <a:lstStyle/>
                    <a:p>
                      <a:pPr algn="ctr" fontAlgn="ctr"/>
                      <a:r>
                        <a:rPr lang="en-US" sz="1100" dirty="0" smtClean="0">
                          <a:effectLst/>
                        </a:rPr>
                        <a:t>Booster</a:t>
                      </a:r>
                      <a:r>
                        <a:rPr lang="en-US" sz="1100" baseline="0" dirty="0" smtClean="0">
                          <a:effectLst/>
                        </a:rPr>
                        <a:t> </a:t>
                      </a:r>
                      <a:r>
                        <a:rPr lang="en-US" sz="1100" dirty="0" smtClean="0">
                          <a:effectLst/>
                        </a:rPr>
                        <a:t>version</a:t>
                      </a:r>
                      <a:endParaRPr lang="en-US" sz="1100" b="1" dirty="0">
                        <a:effectLst/>
                      </a:endParaRPr>
                    </a:p>
                  </a:txBody>
                  <a:tcPr marL="55786" marR="55786" marT="27893" marB="27893" anchor="ctr"/>
                </a:tc>
                <a:tc>
                  <a:txBody>
                    <a:bodyPr/>
                    <a:lstStyle/>
                    <a:p>
                      <a:pPr algn="ctr" fontAlgn="ctr"/>
                      <a:r>
                        <a:rPr lang="en-US" sz="1100" dirty="0" smtClean="0">
                          <a:effectLst/>
                        </a:rPr>
                        <a:t>Launch</a:t>
                      </a:r>
                      <a:r>
                        <a:rPr lang="en-US" sz="1100" baseline="0" dirty="0" smtClean="0">
                          <a:effectLst/>
                        </a:rPr>
                        <a:t> </a:t>
                      </a:r>
                      <a:r>
                        <a:rPr lang="en-US" sz="1100" dirty="0" smtClean="0">
                          <a:effectLst/>
                        </a:rPr>
                        <a:t>site</a:t>
                      </a:r>
                      <a:endParaRPr lang="en-US" sz="1100" b="1" dirty="0">
                        <a:effectLst/>
                      </a:endParaRPr>
                    </a:p>
                  </a:txBody>
                  <a:tcPr marL="55786" marR="55786" marT="27893" marB="27893" anchor="ctr"/>
                </a:tc>
                <a:tc>
                  <a:txBody>
                    <a:bodyPr/>
                    <a:lstStyle/>
                    <a:p>
                      <a:pPr algn="ctr" fontAlgn="ctr"/>
                      <a:r>
                        <a:rPr lang="en-US" sz="1100">
                          <a:effectLst/>
                        </a:rPr>
                        <a:t>payload</a:t>
                      </a:r>
                      <a:endParaRPr lang="en-US" sz="1100" b="1">
                        <a:effectLst/>
                      </a:endParaRPr>
                    </a:p>
                  </a:txBody>
                  <a:tcPr marL="55786" marR="55786" marT="27893" marB="27893" anchor="ctr"/>
                </a:tc>
                <a:tc>
                  <a:txBody>
                    <a:bodyPr/>
                    <a:lstStyle/>
                    <a:p>
                      <a:pPr algn="ctr" fontAlgn="ctr"/>
                      <a:r>
                        <a:rPr lang="en-US" sz="1100" dirty="0" smtClean="0">
                          <a:effectLst/>
                        </a:rPr>
                        <a:t>Payload</a:t>
                      </a:r>
                      <a:r>
                        <a:rPr lang="en-US" sz="1100" baseline="0" dirty="0" smtClean="0">
                          <a:effectLst/>
                        </a:rPr>
                        <a:t> </a:t>
                      </a:r>
                      <a:r>
                        <a:rPr lang="en-US" sz="1100" dirty="0" smtClean="0">
                          <a:effectLst/>
                        </a:rPr>
                        <a:t>mass</a:t>
                      </a:r>
                      <a:r>
                        <a:rPr lang="en-US" sz="1100" baseline="0" dirty="0" smtClean="0">
                          <a:effectLst/>
                        </a:rPr>
                        <a:t> </a:t>
                      </a:r>
                      <a:r>
                        <a:rPr lang="en-US" sz="1100" dirty="0" smtClean="0">
                          <a:effectLst/>
                        </a:rPr>
                        <a:t>kg</a:t>
                      </a:r>
                      <a:endParaRPr lang="en-US" sz="1100" b="1" dirty="0">
                        <a:effectLst/>
                      </a:endParaRPr>
                    </a:p>
                  </a:txBody>
                  <a:tcPr marL="55786" marR="55786" marT="27893" marB="27893" anchor="ctr"/>
                </a:tc>
                <a:tc>
                  <a:txBody>
                    <a:bodyPr/>
                    <a:lstStyle/>
                    <a:p>
                      <a:pPr algn="ctr" fontAlgn="ctr"/>
                      <a:r>
                        <a:rPr lang="en-US" sz="1100">
                          <a:effectLst/>
                        </a:rPr>
                        <a:t>orbit</a:t>
                      </a:r>
                      <a:endParaRPr lang="en-US" sz="1100" b="1">
                        <a:effectLst/>
                      </a:endParaRPr>
                    </a:p>
                  </a:txBody>
                  <a:tcPr marL="55786" marR="55786" marT="27893" marB="27893" anchor="ctr"/>
                </a:tc>
                <a:tc>
                  <a:txBody>
                    <a:bodyPr/>
                    <a:lstStyle/>
                    <a:p>
                      <a:pPr algn="ctr" fontAlgn="ctr"/>
                      <a:r>
                        <a:rPr lang="en-US" sz="1100">
                          <a:effectLst/>
                        </a:rPr>
                        <a:t>customer</a:t>
                      </a:r>
                      <a:endParaRPr lang="en-US" sz="1100" b="1">
                        <a:effectLst/>
                      </a:endParaRPr>
                    </a:p>
                  </a:txBody>
                  <a:tcPr marL="55786" marR="55786" marT="27893" marB="27893" anchor="ctr"/>
                </a:tc>
                <a:tc>
                  <a:txBody>
                    <a:bodyPr/>
                    <a:lstStyle/>
                    <a:p>
                      <a:pPr algn="ctr" fontAlgn="ctr"/>
                      <a:r>
                        <a:rPr lang="en-US" sz="1100" dirty="0" smtClean="0">
                          <a:effectLst/>
                        </a:rPr>
                        <a:t>Mission</a:t>
                      </a:r>
                      <a:r>
                        <a:rPr lang="en-US" sz="1100" baseline="0" dirty="0" smtClean="0">
                          <a:effectLst/>
                        </a:rPr>
                        <a:t> </a:t>
                      </a:r>
                      <a:r>
                        <a:rPr lang="en-US" sz="1100" dirty="0" smtClean="0">
                          <a:effectLst/>
                        </a:rPr>
                        <a:t>outcome</a:t>
                      </a:r>
                      <a:endParaRPr lang="en-US" sz="1100" b="1" dirty="0">
                        <a:effectLst/>
                      </a:endParaRPr>
                    </a:p>
                  </a:txBody>
                  <a:tcPr marL="55786" marR="55786" marT="27893" marB="27893" anchor="ctr"/>
                </a:tc>
                <a:tc>
                  <a:txBody>
                    <a:bodyPr/>
                    <a:lstStyle/>
                    <a:p>
                      <a:pPr algn="ctr" fontAlgn="ctr"/>
                      <a:r>
                        <a:rPr lang="en-US" sz="1100" dirty="0" smtClean="0">
                          <a:effectLst/>
                        </a:rPr>
                        <a:t>Landing</a:t>
                      </a:r>
                      <a:r>
                        <a:rPr lang="en-US" sz="1100" baseline="0" dirty="0" smtClean="0">
                          <a:effectLst/>
                        </a:rPr>
                        <a:t> </a:t>
                      </a:r>
                      <a:r>
                        <a:rPr lang="en-US" sz="1100" dirty="0" smtClean="0">
                          <a:effectLst/>
                        </a:rPr>
                        <a:t>outcome</a:t>
                      </a:r>
                      <a:endParaRPr lang="en-US" sz="1100" b="1" dirty="0">
                        <a:effectLst/>
                      </a:endParaRPr>
                    </a:p>
                  </a:txBody>
                  <a:tcPr marL="55786" marR="55786" marT="27893" marB="27893" anchor="ctr"/>
                </a:tc>
                <a:extLst>
                  <a:ext uri="{0D108BD9-81ED-4DB2-BD59-A6C34878D82A}">
                    <a16:rowId xmlns:a16="http://schemas.microsoft.com/office/drawing/2014/main" val="1162690402"/>
                  </a:ext>
                </a:extLst>
              </a:tr>
              <a:tr h="898485">
                <a:tc>
                  <a:txBody>
                    <a:bodyPr/>
                    <a:lstStyle/>
                    <a:p>
                      <a:pPr algn="ctr" fontAlgn="ctr"/>
                      <a:r>
                        <a:rPr lang="en-US" sz="1100">
                          <a:effectLst/>
                        </a:rPr>
                        <a:t>04-06-2010</a:t>
                      </a:r>
                    </a:p>
                  </a:txBody>
                  <a:tcPr marL="55786" marR="55786" marT="27893" marB="27893" anchor="ctr"/>
                </a:tc>
                <a:tc>
                  <a:txBody>
                    <a:bodyPr/>
                    <a:lstStyle/>
                    <a:p>
                      <a:pPr algn="ctr" fontAlgn="ctr"/>
                      <a:r>
                        <a:rPr lang="en-US" sz="1100" dirty="0">
                          <a:effectLst/>
                        </a:rPr>
                        <a:t>18:45:00</a:t>
                      </a:r>
                    </a:p>
                  </a:txBody>
                  <a:tcPr marL="55786" marR="55786" marT="27893" marB="27893" anchor="ctr"/>
                </a:tc>
                <a:tc>
                  <a:txBody>
                    <a:bodyPr/>
                    <a:lstStyle/>
                    <a:p>
                      <a:pPr algn="ctr" fontAlgn="ctr"/>
                      <a:r>
                        <a:rPr lang="en-US" sz="1100" dirty="0">
                          <a:effectLst/>
                        </a:rPr>
                        <a:t>F9 v1.0 B0003</a:t>
                      </a:r>
                    </a:p>
                  </a:txBody>
                  <a:tcPr marL="55786" marR="55786" marT="27893" marB="27893" anchor="ctr"/>
                </a:tc>
                <a:tc>
                  <a:txBody>
                    <a:bodyPr/>
                    <a:lstStyle/>
                    <a:p>
                      <a:pPr algn="ctr" fontAlgn="ctr"/>
                      <a:r>
                        <a:rPr lang="en-US" sz="1100" dirty="0">
                          <a:effectLst/>
                        </a:rPr>
                        <a:t>CCAFS LC-40</a:t>
                      </a:r>
                    </a:p>
                  </a:txBody>
                  <a:tcPr marL="55786" marR="55786" marT="27893" marB="27893" anchor="ctr"/>
                </a:tc>
                <a:tc>
                  <a:txBody>
                    <a:bodyPr/>
                    <a:lstStyle/>
                    <a:p>
                      <a:pPr algn="ctr" fontAlgn="ctr"/>
                      <a:r>
                        <a:rPr lang="en-US" sz="1100">
                          <a:effectLst/>
                        </a:rPr>
                        <a:t>Dragon Spacecraft Qualification Unit</a:t>
                      </a:r>
                    </a:p>
                  </a:txBody>
                  <a:tcPr marL="55786" marR="55786" marT="27893" marB="27893" anchor="ctr"/>
                </a:tc>
                <a:tc>
                  <a:txBody>
                    <a:bodyPr/>
                    <a:lstStyle/>
                    <a:p>
                      <a:pPr algn="ctr" fontAlgn="ctr"/>
                      <a:r>
                        <a:rPr lang="en-US" sz="1100">
                          <a:effectLst/>
                        </a:rPr>
                        <a:t>0</a:t>
                      </a:r>
                    </a:p>
                  </a:txBody>
                  <a:tcPr marL="55786" marR="55786" marT="27893" marB="27893" anchor="ctr"/>
                </a:tc>
                <a:tc>
                  <a:txBody>
                    <a:bodyPr/>
                    <a:lstStyle/>
                    <a:p>
                      <a:pPr algn="ctr" fontAlgn="ctr"/>
                      <a:r>
                        <a:rPr lang="en-US" sz="1100">
                          <a:effectLst/>
                        </a:rPr>
                        <a:t>LEO</a:t>
                      </a:r>
                    </a:p>
                  </a:txBody>
                  <a:tcPr marL="55786" marR="55786" marT="27893" marB="27893" anchor="ctr"/>
                </a:tc>
                <a:tc>
                  <a:txBody>
                    <a:bodyPr/>
                    <a:lstStyle/>
                    <a:p>
                      <a:pPr algn="ctr" fontAlgn="ctr"/>
                      <a:r>
                        <a:rPr lang="en-US" sz="1100">
                          <a:effectLst/>
                        </a:rPr>
                        <a:t>SpaceX</a:t>
                      </a:r>
                    </a:p>
                  </a:txBody>
                  <a:tcPr marL="55786" marR="55786" marT="27893" marB="27893" anchor="ctr"/>
                </a:tc>
                <a:tc>
                  <a:txBody>
                    <a:bodyPr/>
                    <a:lstStyle/>
                    <a:p>
                      <a:pPr algn="ctr" fontAlgn="ctr"/>
                      <a:r>
                        <a:rPr lang="en-US" sz="1100">
                          <a:effectLst/>
                        </a:rPr>
                        <a:t>Success</a:t>
                      </a:r>
                    </a:p>
                  </a:txBody>
                  <a:tcPr marL="55786" marR="55786" marT="27893" marB="27893" anchor="ctr"/>
                </a:tc>
                <a:tc>
                  <a:txBody>
                    <a:bodyPr/>
                    <a:lstStyle/>
                    <a:p>
                      <a:pPr algn="ctr" fontAlgn="ctr"/>
                      <a:r>
                        <a:rPr lang="en-US" sz="1100">
                          <a:effectLst/>
                        </a:rPr>
                        <a:t>Failure (parachute)</a:t>
                      </a:r>
                    </a:p>
                  </a:txBody>
                  <a:tcPr marL="55786" marR="55786" marT="27893" marB="27893" anchor="ctr"/>
                </a:tc>
                <a:extLst>
                  <a:ext uri="{0D108BD9-81ED-4DB2-BD59-A6C34878D82A}">
                    <a16:rowId xmlns:a16="http://schemas.microsoft.com/office/drawing/2014/main" val="3182953830"/>
                  </a:ext>
                </a:extLst>
              </a:tr>
              <a:tr h="1572350">
                <a:tc>
                  <a:txBody>
                    <a:bodyPr/>
                    <a:lstStyle/>
                    <a:p>
                      <a:pPr algn="ctr" fontAlgn="ctr"/>
                      <a:r>
                        <a:rPr lang="en-US" sz="1100">
                          <a:effectLst/>
                        </a:rPr>
                        <a:t>08-12-2010</a:t>
                      </a:r>
                    </a:p>
                  </a:txBody>
                  <a:tcPr marL="55786" marR="55786" marT="27893" marB="27893" anchor="ctr"/>
                </a:tc>
                <a:tc>
                  <a:txBody>
                    <a:bodyPr/>
                    <a:lstStyle/>
                    <a:p>
                      <a:pPr algn="ctr" fontAlgn="ctr"/>
                      <a:r>
                        <a:rPr lang="en-US" sz="1100">
                          <a:effectLst/>
                        </a:rPr>
                        <a:t>15:43:00</a:t>
                      </a:r>
                    </a:p>
                  </a:txBody>
                  <a:tcPr marL="55786" marR="55786" marT="27893" marB="27893" anchor="ctr"/>
                </a:tc>
                <a:tc>
                  <a:txBody>
                    <a:bodyPr/>
                    <a:lstStyle/>
                    <a:p>
                      <a:pPr algn="ctr" fontAlgn="ctr"/>
                      <a:r>
                        <a:rPr lang="en-US" sz="1100">
                          <a:effectLst/>
                        </a:rPr>
                        <a:t>F9 v1.0 B0004</a:t>
                      </a:r>
                    </a:p>
                  </a:txBody>
                  <a:tcPr marL="55786" marR="55786" marT="27893" marB="27893" anchor="ctr"/>
                </a:tc>
                <a:tc>
                  <a:txBody>
                    <a:bodyPr/>
                    <a:lstStyle/>
                    <a:p>
                      <a:pPr algn="ctr" fontAlgn="ctr"/>
                      <a:r>
                        <a:rPr lang="en-US" sz="1100">
                          <a:effectLst/>
                        </a:rPr>
                        <a:t>CCAFS LC-40</a:t>
                      </a:r>
                    </a:p>
                  </a:txBody>
                  <a:tcPr marL="55786" marR="55786" marT="27893" marB="27893" anchor="ctr"/>
                </a:tc>
                <a:tc>
                  <a:txBody>
                    <a:bodyPr/>
                    <a:lstStyle/>
                    <a:p>
                      <a:pPr algn="ctr" fontAlgn="ctr"/>
                      <a:r>
                        <a:rPr lang="en-US" sz="1100">
                          <a:effectLst/>
                        </a:rPr>
                        <a:t>Dragon demo flight C1, two CubeSats, barrel of Brouere cheese</a:t>
                      </a:r>
                    </a:p>
                  </a:txBody>
                  <a:tcPr marL="55786" marR="55786" marT="27893" marB="27893" anchor="ctr"/>
                </a:tc>
                <a:tc>
                  <a:txBody>
                    <a:bodyPr/>
                    <a:lstStyle/>
                    <a:p>
                      <a:pPr algn="ctr" fontAlgn="ctr"/>
                      <a:r>
                        <a:rPr lang="en-US" sz="1100">
                          <a:effectLst/>
                        </a:rPr>
                        <a:t>0</a:t>
                      </a:r>
                    </a:p>
                  </a:txBody>
                  <a:tcPr marL="55786" marR="55786" marT="27893" marB="27893" anchor="ctr"/>
                </a:tc>
                <a:tc>
                  <a:txBody>
                    <a:bodyPr/>
                    <a:lstStyle/>
                    <a:p>
                      <a:pPr algn="ctr" fontAlgn="ctr"/>
                      <a:r>
                        <a:rPr lang="en-US" sz="1100">
                          <a:effectLst/>
                        </a:rPr>
                        <a:t>LEO (ISS)</a:t>
                      </a:r>
                    </a:p>
                  </a:txBody>
                  <a:tcPr marL="55786" marR="55786" marT="27893" marB="27893" anchor="ctr"/>
                </a:tc>
                <a:tc>
                  <a:txBody>
                    <a:bodyPr/>
                    <a:lstStyle/>
                    <a:p>
                      <a:pPr algn="ctr" fontAlgn="ctr"/>
                      <a:r>
                        <a:rPr lang="en-US" sz="1100" dirty="0">
                          <a:effectLst/>
                        </a:rPr>
                        <a:t>NASA (COTS) NRO</a:t>
                      </a:r>
                    </a:p>
                  </a:txBody>
                  <a:tcPr marL="55786" marR="55786" marT="27893" marB="27893" anchor="ctr"/>
                </a:tc>
                <a:tc>
                  <a:txBody>
                    <a:bodyPr/>
                    <a:lstStyle/>
                    <a:p>
                      <a:pPr algn="ctr" fontAlgn="ctr"/>
                      <a:r>
                        <a:rPr lang="en-US" sz="1100">
                          <a:effectLst/>
                        </a:rPr>
                        <a:t>Success</a:t>
                      </a:r>
                    </a:p>
                  </a:txBody>
                  <a:tcPr marL="55786" marR="55786" marT="27893" marB="27893" anchor="ctr"/>
                </a:tc>
                <a:tc>
                  <a:txBody>
                    <a:bodyPr/>
                    <a:lstStyle/>
                    <a:p>
                      <a:pPr algn="ctr" fontAlgn="ctr"/>
                      <a:r>
                        <a:rPr lang="en-US" sz="1100">
                          <a:effectLst/>
                        </a:rPr>
                        <a:t>Failure (parachute)</a:t>
                      </a:r>
                    </a:p>
                  </a:txBody>
                  <a:tcPr marL="55786" marR="55786" marT="27893" marB="27893" anchor="ctr"/>
                </a:tc>
                <a:extLst>
                  <a:ext uri="{0D108BD9-81ED-4DB2-BD59-A6C34878D82A}">
                    <a16:rowId xmlns:a16="http://schemas.microsoft.com/office/drawing/2014/main" val="1221500749"/>
                  </a:ext>
                </a:extLst>
              </a:tr>
              <a:tr h="561554">
                <a:tc>
                  <a:txBody>
                    <a:bodyPr/>
                    <a:lstStyle/>
                    <a:p>
                      <a:pPr algn="ctr" fontAlgn="ctr"/>
                      <a:r>
                        <a:rPr lang="en-US" sz="1100">
                          <a:effectLst/>
                        </a:rPr>
                        <a:t>22-05-2012</a:t>
                      </a:r>
                    </a:p>
                  </a:txBody>
                  <a:tcPr marL="55786" marR="55786" marT="27893" marB="27893" anchor="ctr"/>
                </a:tc>
                <a:tc>
                  <a:txBody>
                    <a:bodyPr/>
                    <a:lstStyle/>
                    <a:p>
                      <a:pPr algn="ctr" fontAlgn="ctr"/>
                      <a:r>
                        <a:rPr lang="en-US" sz="1100">
                          <a:effectLst/>
                        </a:rPr>
                        <a:t>07:44:00</a:t>
                      </a:r>
                    </a:p>
                  </a:txBody>
                  <a:tcPr marL="55786" marR="55786" marT="27893" marB="27893" anchor="ctr"/>
                </a:tc>
                <a:tc>
                  <a:txBody>
                    <a:bodyPr/>
                    <a:lstStyle/>
                    <a:p>
                      <a:pPr algn="ctr" fontAlgn="ctr"/>
                      <a:r>
                        <a:rPr lang="en-US" sz="1100">
                          <a:effectLst/>
                        </a:rPr>
                        <a:t>F9 v1.0 B0005</a:t>
                      </a:r>
                    </a:p>
                  </a:txBody>
                  <a:tcPr marL="55786" marR="55786" marT="27893" marB="27893" anchor="ctr"/>
                </a:tc>
                <a:tc>
                  <a:txBody>
                    <a:bodyPr/>
                    <a:lstStyle/>
                    <a:p>
                      <a:pPr algn="ctr" fontAlgn="ctr"/>
                      <a:r>
                        <a:rPr lang="en-US" sz="1100">
                          <a:effectLst/>
                        </a:rPr>
                        <a:t>CCAFS LC-40</a:t>
                      </a:r>
                    </a:p>
                  </a:txBody>
                  <a:tcPr marL="55786" marR="55786" marT="27893" marB="27893" anchor="ctr"/>
                </a:tc>
                <a:tc>
                  <a:txBody>
                    <a:bodyPr/>
                    <a:lstStyle/>
                    <a:p>
                      <a:pPr algn="ctr" fontAlgn="ctr"/>
                      <a:r>
                        <a:rPr lang="en-US" sz="1100">
                          <a:effectLst/>
                        </a:rPr>
                        <a:t>Dragon demo flight C2</a:t>
                      </a:r>
                    </a:p>
                  </a:txBody>
                  <a:tcPr marL="55786" marR="55786" marT="27893" marB="27893" anchor="ctr"/>
                </a:tc>
                <a:tc>
                  <a:txBody>
                    <a:bodyPr/>
                    <a:lstStyle/>
                    <a:p>
                      <a:pPr algn="ctr" fontAlgn="ctr"/>
                      <a:r>
                        <a:rPr lang="en-US" sz="1100">
                          <a:effectLst/>
                        </a:rPr>
                        <a:t>525</a:t>
                      </a:r>
                    </a:p>
                  </a:txBody>
                  <a:tcPr marL="55786" marR="55786" marT="27893" marB="27893" anchor="ctr"/>
                </a:tc>
                <a:tc>
                  <a:txBody>
                    <a:bodyPr/>
                    <a:lstStyle/>
                    <a:p>
                      <a:pPr algn="ctr" fontAlgn="ctr"/>
                      <a:r>
                        <a:rPr lang="en-US" sz="1100">
                          <a:effectLst/>
                        </a:rPr>
                        <a:t>LEO (ISS)</a:t>
                      </a:r>
                    </a:p>
                  </a:txBody>
                  <a:tcPr marL="55786" marR="55786" marT="27893" marB="27893" anchor="ctr"/>
                </a:tc>
                <a:tc>
                  <a:txBody>
                    <a:bodyPr/>
                    <a:lstStyle/>
                    <a:p>
                      <a:pPr algn="ctr" fontAlgn="ctr"/>
                      <a:r>
                        <a:rPr lang="en-US" sz="1100">
                          <a:effectLst/>
                        </a:rPr>
                        <a:t>NASA (COTS)</a:t>
                      </a:r>
                    </a:p>
                  </a:txBody>
                  <a:tcPr marL="55786" marR="55786" marT="27893" marB="27893" anchor="ctr"/>
                </a:tc>
                <a:tc>
                  <a:txBody>
                    <a:bodyPr/>
                    <a:lstStyle/>
                    <a:p>
                      <a:pPr algn="ctr" fontAlgn="ctr"/>
                      <a:r>
                        <a:rPr lang="en-US" sz="1100">
                          <a:effectLst/>
                        </a:rPr>
                        <a:t>Success</a:t>
                      </a:r>
                    </a:p>
                  </a:txBody>
                  <a:tcPr marL="55786" marR="55786" marT="27893" marB="27893" anchor="ctr"/>
                </a:tc>
                <a:tc>
                  <a:txBody>
                    <a:bodyPr/>
                    <a:lstStyle/>
                    <a:p>
                      <a:pPr algn="ctr" fontAlgn="ctr"/>
                      <a:r>
                        <a:rPr lang="en-US" sz="1100">
                          <a:effectLst/>
                        </a:rPr>
                        <a:t>No attempt</a:t>
                      </a:r>
                    </a:p>
                  </a:txBody>
                  <a:tcPr marL="55786" marR="55786" marT="27893" marB="27893" anchor="ctr"/>
                </a:tc>
                <a:extLst>
                  <a:ext uri="{0D108BD9-81ED-4DB2-BD59-A6C34878D82A}">
                    <a16:rowId xmlns:a16="http://schemas.microsoft.com/office/drawing/2014/main" val="1267269538"/>
                  </a:ext>
                </a:extLst>
              </a:tr>
              <a:tr h="393088">
                <a:tc>
                  <a:txBody>
                    <a:bodyPr/>
                    <a:lstStyle/>
                    <a:p>
                      <a:pPr algn="ctr" fontAlgn="ctr"/>
                      <a:r>
                        <a:rPr lang="en-US" sz="1100">
                          <a:effectLst/>
                        </a:rPr>
                        <a:t>08-10-2012</a:t>
                      </a:r>
                    </a:p>
                  </a:txBody>
                  <a:tcPr marL="55786" marR="55786" marT="27893" marB="27893" anchor="ctr"/>
                </a:tc>
                <a:tc>
                  <a:txBody>
                    <a:bodyPr/>
                    <a:lstStyle/>
                    <a:p>
                      <a:pPr algn="ctr" fontAlgn="ctr"/>
                      <a:r>
                        <a:rPr lang="en-US" sz="1100">
                          <a:effectLst/>
                        </a:rPr>
                        <a:t>00:35:00</a:t>
                      </a:r>
                    </a:p>
                  </a:txBody>
                  <a:tcPr marL="55786" marR="55786" marT="27893" marB="27893" anchor="ctr"/>
                </a:tc>
                <a:tc>
                  <a:txBody>
                    <a:bodyPr/>
                    <a:lstStyle/>
                    <a:p>
                      <a:pPr algn="ctr" fontAlgn="ctr"/>
                      <a:r>
                        <a:rPr lang="en-US" sz="1100">
                          <a:effectLst/>
                        </a:rPr>
                        <a:t>F9 v1.0 B0006</a:t>
                      </a:r>
                    </a:p>
                  </a:txBody>
                  <a:tcPr marL="55786" marR="55786" marT="27893" marB="27893" anchor="ctr"/>
                </a:tc>
                <a:tc>
                  <a:txBody>
                    <a:bodyPr/>
                    <a:lstStyle/>
                    <a:p>
                      <a:pPr algn="ctr" fontAlgn="ctr"/>
                      <a:r>
                        <a:rPr lang="en-US" sz="1100">
                          <a:effectLst/>
                        </a:rPr>
                        <a:t>CCAFS LC-40</a:t>
                      </a:r>
                    </a:p>
                  </a:txBody>
                  <a:tcPr marL="55786" marR="55786" marT="27893" marB="27893" anchor="ctr"/>
                </a:tc>
                <a:tc>
                  <a:txBody>
                    <a:bodyPr/>
                    <a:lstStyle/>
                    <a:p>
                      <a:pPr algn="ctr" fontAlgn="ctr"/>
                      <a:r>
                        <a:rPr lang="en-US" sz="1100">
                          <a:effectLst/>
                        </a:rPr>
                        <a:t>SpaceX CRS-1</a:t>
                      </a:r>
                    </a:p>
                  </a:txBody>
                  <a:tcPr marL="55786" marR="55786" marT="27893" marB="27893" anchor="ctr"/>
                </a:tc>
                <a:tc>
                  <a:txBody>
                    <a:bodyPr/>
                    <a:lstStyle/>
                    <a:p>
                      <a:pPr algn="ctr" fontAlgn="ctr"/>
                      <a:r>
                        <a:rPr lang="en-US" sz="1100">
                          <a:effectLst/>
                        </a:rPr>
                        <a:t>500</a:t>
                      </a:r>
                    </a:p>
                  </a:txBody>
                  <a:tcPr marL="55786" marR="55786" marT="27893" marB="27893" anchor="ctr"/>
                </a:tc>
                <a:tc>
                  <a:txBody>
                    <a:bodyPr/>
                    <a:lstStyle/>
                    <a:p>
                      <a:pPr algn="ctr" fontAlgn="ctr"/>
                      <a:r>
                        <a:rPr lang="en-US" sz="1100">
                          <a:effectLst/>
                        </a:rPr>
                        <a:t>LEO (ISS)</a:t>
                      </a:r>
                    </a:p>
                  </a:txBody>
                  <a:tcPr marL="55786" marR="55786" marT="27893" marB="27893" anchor="ctr"/>
                </a:tc>
                <a:tc>
                  <a:txBody>
                    <a:bodyPr/>
                    <a:lstStyle/>
                    <a:p>
                      <a:pPr algn="ctr" fontAlgn="ctr"/>
                      <a:r>
                        <a:rPr lang="en-US" sz="1100">
                          <a:effectLst/>
                        </a:rPr>
                        <a:t>NASA (CRS)</a:t>
                      </a:r>
                    </a:p>
                  </a:txBody>
                  <a:tcPr marL="55786" marR="55786" marT="27893" marB="27893" anchor="ctr"/>
                </a:tc>
                <a:tc>
                  <a:txBody>
                    <a:bodyPr/>
                    <a:lstStyle/>
                    <a:p>
                      <a:pPr algn="ctr" fontAlgn="ctr"/>
                      <a:r>
                        <a:rPr lang="en-US" sz="1100">
                          <a:effectLst/>
                        </a:rPr>
                        <a:t>Success</a:t>
                      </a:r>
                    </a:p>
                  </a:txBody>
                  <a:tcPr marL="55786" marR="55786" marT="27893" marB="27893" anchor="ctr"/>
                </a:tc>
                <a:tc>
                  <a:txBody>
                    <a:bodyPr/>
                    <a:lstStyle/>
                    <a:p>
                      <a:pPr algn="ctr" fontAlgn="ctr"/>
                      <a:r>
                        <a:rPr lang="en-US" sz="1100">
                          <a:effectLst/>
                        </a:rPr>
                        <a:t>No attempt</a:t>
                      </a:r>
                    </a:p>
                  </a:txBody>
                  <a:tcPr marL="55786" marR="55786" marT="27893" marB="27893" anchor="ctr"/>
                </a:tc>
                <a:extLst>
                  <a:ext uri="{0D108BD9-81ED-4DB2-BD59-A6C34878D82A}">
                    <a16:rowId xmlns:a16="http://schemas.microsoft.com/office/drawing/2014/main" val="3407700555"/>
                  </a:ext>
                </a:extLst>
              </a:tr>
              <a:tr h="393088">
                <a:tc>
                  <a:txBody>
                    <a:bodyPr/>
                    <a:lstStyle/>
                    <a:p>
                      <a:pPr algn="ctr" fontAlgn="ctr"/>
                      <a:r>
                        <a:rPr lang="en-US" sz="1100">
                          <a:effectLst/>
                        </a:rPr>
                        <a:t>01-03-2013</a:t>
                      </a:r>
                    </a:p>
                  </a:txBody>
                  <a:tcPr marL="55786" marR="55786" marT="27893" marB="27893" anchor="ctr"/>
                </a:tc>
                <a:tc>
                  <a:txBody>
                    <a:bodyPr/>
                    <a:lstStyle/>
                    <a:p>
                      <a:pPr algn="ctr" fontAlgn="ctr"/>
                      <a:r>
                        <a:rPr lang="en-US" sz="1100">
                          <a:effectLst/>
                        </a:rPr>
                        <a:t>15:10:00</a:t>
                      </a:r>
                    </a:p>
                  </a:txBody>
                  <a:tcPr marL="55786" marR="55786" marT="27893" marB="27893" anchor="ctr"/>
                </a:tc>
                <a:tc>
                  <a:txBody>
                    <a:bodyPr/>
                    <a:lstStyle/>
                    <a:p>
                      <a:pPr algn="ctr" fontAlgn="ctr"/>
                      <a:r>
                        <a:rPr lang="en-US" sz="1100">
                          <a:effectLst/>
                        </a:rPr>
                        <a:t>F9 v1.0 B0007</a:t>
                      </a:r>
                    </a:p>
                  </a:txBody>
                  <a:tcPr marL="55786" marR="55786" marT="27893" marB="27893" anchor="ctr"/>
                </a:tc>
                <a:tc>
                  <a:txBody>
                    <a:bodyPr/>
                    <a:lstStyle/>
                    <a:p>
                      <a:pPr algn="ctr" fontAlgn="ctr"/>
                      <a:r>
                        <a:rPr lang="en-US" sz="1100">
                          <a:effectLst/>
                        </a:rPr>
                        <a:t>CCAFS LC-40</a:t>
                      </a:r>
                    </a:p>
                  </a:txBody>
                  <a:tcPr marL="55786" marR="55786" marT="27893" marB="27893" anchor="ctr"/>
                </a:tc>
                <a:tc>
                  <a:txBody>
                    <a:bodyPr/>
                    <a:lstStyle/>
                    <a:p>
                      <a:pPr algn="ctr" fontAlgn="ctr"/>
                      <a:r>
                        <a:rPr lang="en-US" sz="1100">
                          <a:effectLst/>
                        </a:rPr>
                        <a:t>SpaceX CRS-2</a:t>
                      </a:r>
                    </a:p>
                  </a:txBody>
                  <a:tcPr marL="55786" marR="55786" marT="27893" marB="27893" anchor="ctr"/>
                </a:tc>
                <a:tc>
                  <a:txBody>
                    <a:bodyPr/>
                    <a:lstStyle/>
                    <a:p>
                      <a:pPr algn="ctr" fontAlgn="ctr"/>
                      <a:r>
                        <a:rPr lang="en-US" sz="1100">
                          <a:effectLst/>
                        </a:rPr>
                        <a:t>677</a:t>
                      </a:r>
                    </a:p>
                  </a:txBody>
                  <a:tcPr marL="55786" marR="55786" marT="27893" marB="27893" anchor="ctr"/>
                </a:tc>
                <a:tc>
                  <a:txBody>
                    <a:bodyPr/>
                    <a:lstStyle/>
                    <a:p>
                      <a:pPr algn="ctr" fontAlgn="ctr"/>
                      <a:r>
                        <a:rPr lang="en-US" sz="1100">
                          <a:effectLst/>
                        </a:rPr>
                        <a:t>LEO (ISS)</a:t>
                      </a:r>
                    </a:p>
                  </a:txBody>
                  <a:tcPr marL="55786" marR="55786" marT="27893" marB="27893" anchor="ctr"/>
                </a:tc>
                <a:tc>
                  <a:txBody>
                    <a:bodyPr/>
                    <a:lstStyle/>
                    <a:p>
                      <a:pPr algn="ctr" fontAlgn="ctr"/>
                      <a:r>
                        <a:rPr lang="en-US" sz="1100">
                          <a:effectLst/>
                        </a:rPr>
                        <a:t>NASA (CRS)</a:t>
                      </a:r>
                    </a:p>
                  </a:txBody>
                  <a:tcPr marL="55786" marR="55786" marT="27893" marB="27893" anchor="ctr"/>
                </a:tc>
                <a:tc>
                  <a:txBody>
                    <a:bodyPr/>
                    <a:lstStyle/>
                    <a:p>
                      <a:pPr algn="ctr" fontAlgn="ctr"/>
                      <a:r>
                        <a:rPr lang="en-US" sz="1100">
                          <a:effectLst/>
                        </a:rPr>
                        <a:t>Success</a:t>
                      </a:r>
                    </a:p>
                  </a:txBody>
                  <a:tcPr marL="55786" marR="55786" marT="27893" marB="27893" anchor="ctr"/>
                </a:tc>
                <a:tc>
                  <a:txBody>
                    <a:bodyPr/>
                    <a:lstStyle/>
                    <a:p>
                      <a:pPr algn="ctr" fontAlgn="ctr"/>
                      <a:r>
                        <a:rPr lang="en-US" sz="1100" dirty="0">
                          <a:effectLst/>
                        </a:rPr>
                        <a:t>No attempt</a:t>
                      </a:r>
                    </a:p>
                  </a:txBody>
                  <a:tcPr marL="55786" marR="55786" marT="27893" marB="27893" anchor="ctr"/>
                </a:tc>
                <a:extLst>
                  <a:ext uri="{0D108BD9-81ED-4DB2-BD59-A6C34878D82A}">
                    <a16:rowId xmlns:a16="http://schemas.microsoft.com/office/drawing/2014/main" val="1287314436"/>
                  </a:ext>
                </a:extLst>
              </a:tr>
            </a:tbl>
          </a:graphicData>
        </a:graphic>
      </p:graphicFrame>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p:cNvGraphicFramePr>
            <a:graphicFrameLocks noGrp="1"/>
          </p:cNvGraphicFramePr>
          <p:nvPr>
            <p:extLst>
              <p:ext uri="{D42A27DB-BD31-4B8C-83A1-F6EECF244321}">
                <p14:modId xmlns:p14="http://schemas.microsoft.com/office/powerpoint/2010/main" val="451738484"/>
              </p:ext>
            </p:extLst>
          </p:nvPr>
        </p:nvGraphicFramePr>
        <p:xfrm>
          <a:off x="770010" y="1546162"/>
          <a:ext cx="5325989" cy="1882838"/>
        </p:xfrm>
        <a:graphic>
          <a:graphicData uri="http://schemas.openxmlformats.org/drawingml/2006/table">
            <a:tbl>
              <a:tblPr firstRow="1">
                <a:tableStyleId>{5C22544A-7EE6-4342-B048-85BDC9FD1C3A}</a:tableStyleId>
              </a:tblPr>
              <a:tblGrid>
                <a:gridCol w="5325989">
                  <a:extLst>
                    <a:ext uri="{9D8B030D-6E8A-4147-A177-3AD203B41FA5}">
                      <a16:colId xmlns:a16="http://schemas.microsoft.com/office/drawing/2014/main" val="2714908631"/>
                    </a:ext>
                  </a:extLst>
                </a:gridCol>
              </a:tblGrid>
              <a:tr h="941419">
                <a:tc>
                  <a:txBody>
                    <a:bodyPr/>
                    <a:lstStyle/>
                    <a:p>
                      <a:pPr algn="ctr" fontAlgn="ctr"/>
                      <a:r>
                        <a:rPr lang="en-US" dirty="0">
                          <a:effectLst/>
                        </a:rPr>
                        <a:t>NASA TOTAL PAYLOADS</a:t>
                      </a:r>
                      <a:endParaRPr lang="en-US" b="1" dirty="0">
                        <a:effectLst/>
                      </a:endParaRPr>
                    </a:p>
                  </a:txBody>
                  <a:tcPr anchor="ctr"/>
                </a:tc>
                <a:extLst>
                  <a:ext uri="{0D108BD9-81ED-4DB2-BD59-A6C34878D82A}">
                    <a16:rowId xmlns:a16="http://schemas.microsoft.com/office/drawing/2014/main" val="3199578212"/>
                  </a:ext>
                </a:extLst>
              </a:tr>
              <a:tr h="941419">
                <a:tc>
                  <a:txBody>
                    <a:bodyPr/>
                    <a:lstStyle/>
                    <a:p>
                      <a:pPr algn="ctr" fontAlgn="ctr"/>
                      <a:r>
                        <a:rPr lang="en-US" dirty="0">
                          <a:effectLst/>
                        </a:rPr>
                        <a:t>45596</a:t>
                      </a:r>
                    </a:p>
                  </a:txBody>
                  <a:tcPr anchor="ctr"/>
                </a:tc>
                <a:extLst>
                  <a:ext uri="{0D108BD9-81ED-4DB2-BD59-A6C34878D82A}">
                    <a16:rowId xmlns:a16="http://schemas.microsoft.com/office/drawing/2014/main" val="3872608368"/>
                  </a:ext>
                </a:extLst>
              </a:tr>
            </a:tbl>
          </a:graphicData>
        </a:graphic>
      </p:graphicFrame>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p:cNvGraphicFramePr>
            <a:graphicFrameLocks noGrp="1"/>
          </p:cNvGraphicFramePr>
          <p:nvPr>
            <p:extLst>
              <p:ext uri="{D42A27DB-BD31-4B8C-83A1-F6EECF244321}">
                <p14:modId xmlns:p14="http://schemas.microsoft.com/office/powerpoint/2010/main" val="921335971"/>
              </p:ext>
            </p:extLst>
          </p:nvPr>
        </p:nvGraphicFramePr>
        <p:xfrm>
          <a:off x="770011" y="1476950"/>
          <a:ext cx="5325989" cy="1952050"/>
        </p:xfrm>
        <a:graphic>
          <a:graphicData uri="http://schemas.openxmlformats.org/drawingml/2006/table">
            <a:tbl>
              <a:tblPr firstRow="1">
                <a:tableStyleId>{5C22544A-7EE6-4342-B048-85BDC9FD1C3A}</a:tableStyleId>
              </a:tblPr>
              <a:tblGrid>
                <a:gridCol w="5325989">
                  <a:extLst>
                    <a:ext uri="{9D8B030D-6E8A-4147-A177-3AD203B41FA5}">
                      <a16:colId xmlns:a16="http://schemas.microsoft.com/office/drawing/2014/main" val="67267023"/>
                    </a:ext>
                  </a:extLst>
                </a:gridCol>
              </a:tblGrid>
              <a:tr h="976025">
                <a:tc>
                  <a:txBody>
                    <a:bodyPr/>
                    <a:lstStyle/>
                    <a:p>
                      <a:pPr algn="ctr" fontAlgn="ctr"/>
                      <a:r>
                        <a:rPr lang="en-US">
                          <a:effectLst/>
                        </a:rPr>
                        <a:t>AVG PAYLOADS</a:t>
                      </a:r>
                      <a:endParaRPr lang="en-US" b="1">
                        <a:effectLst/>
                      </a:endParaRPr>
                    </a:p>
                  </a:txBody>
                  <a:tcPr anchor="ctr"/>
                </a:tc>
                <a:extLst>
                  <a:ext uri="{0D108BD9-81ED-4DB2-BD59-A6C34878D82A}">
                    <a16:rowId xmlns:a16="http://schemas.microsoft.com/office/drawing/2014/main" val="2539968466"/>
                  </a:ext>
                </a:extLst>
              </a:tr>
              <a:tr h="976025">
                <a:tc>
                  <a:txBody>
                    <a:bodyPr/>
                    <a:lstStyle/>
                    <a:p>
                      <a:pPr algn="ctr" fontAlgn="ctr"/>
                      <a:r>
                        <a:rPr lang="en-US" dirty="0" smtClean="0">
                          <a:effectLst/>
                        </a:rPr>
                        <a:t>2928 KG</a:t>
                      </a:r>
                      <a:endParaRPr lang="en-US" dirty="0">
                        <a:effectLst/>
                      </a:endParaRPr>
                    </a:p>
                  </a:txBody>
                  <a:tcPr anchor="ctr"/>
                </a:tc>
                <a:extLst>
                  <a:ext uri="{0D108BD9-81ED-4DB2-BD59-A6C34878D82A}">
                    <a16:rowId xmlns:a16="http://schemas.microsoft.com/office/drawing/2014/main" val="3854711419"/>
                  </a:ext>
                </a:extLst>
              </a:tr>
            </a:tbl>
          </a:graphicData>
        </a:graphic>
      </p:graphicFrame>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7" name="Table 6"/>
          <p:cNvGraphicFramePr>
            <a:graphicFrameLocks noGrp="1"/>
          </p:cNvGraphicFramePr>
          <p:nvPr>
            <p:extLst>
              <p:ext uri="{D42A27DB-BD31-4B8C-83A1-F6EECF244321}">
                <p14:modId xmlns:p14="http://schemas.microsoft.com/office/powerpoint/2010/main" val="775133477"/>
              </p:ext>
            </p:extLst>
          </p:nvPr>
        </p:nvGraphicFramePr>
        <p:xfrm>
          <a:off x="770011" y="1388879"/>
          <a:ext cx="5325989" cy="2040120"/>
        </p:xfrm>
        <a:graphic>
          <a:graphicData uri="http://schemas.openxmlformats.org/drawingml/2006/table">
            <a:tbl>
              <a:tblPr firstRow="1">
                <a:tableStyleId>{5C22544A-7EE6-4342-B048-85BDC9FD1C3A}</a:tableStyleId>
              </a:tblPr>
              <a:tblGrid>
                <a:gridCol w="5325989">
                  <a:extLst>
                    <a:ext uri="{9D8B030D-6E8A-4147-A177-3AD203B41FA5}">
                      <a16:colId xmlns:a16="http://schemas.microsoft.com/office/drawing/2014/main" val="2018808421"/>
                    </a:ext>
                  </a:extLst>
                </a:gridCol>
              </a:tblGrid>
              <a:tr h="1020060">
                <a:tc>
                  <a:txBody>
                    <a:bodyPr/>
                    <a:lstStyle/>
                    <a:p>
                      <a:pPr algn="ctr" fontAlgn="ctr"/>
                      <a:r>
                        <a:rPr lang="en-US" dirty="0">
                          <a:effectLst/>
                        </a:rPr>
                        <a:t>Min DATE</a:t>
                      </a:r>
                      <a:endParaRPr lang="en-US" b="1" dirty="0">
                        <a:effectLst/>
                      </a:endParaRPr>
                    </a:p>
                  </a:txBody>
                  <a:tcPr anchor="ctr"/>
                </a:tc>
                <a:extLst>
                  <a:ext uri="{0D108BD9-81ED-4DB2-BD59-A6C34878D82A}">
                    <a16:rowId xmlns:a16="http://schemas.microsoft.com/office/drawing/2014/main" val="2483886354"/>
                  </a:ext>
                </a:extLst>
              </a:tr>
              <a:tr h="1020060">
                <a:tc>
                  <a:txBody>
                    <a:bodyPr/>
                    <a:lstStyle/>
                    <a:p>
                      <a:pPr algn="ctr" fontAlgn="ctr"/>
                      <a:r>
                        <a:rPr lang="en-US" dirty="0">
                          <a:effectLst/>
                        </a:rPr>
                        <a:t>01-05-2017</a:t>
                      </a:r>
                    </a:p>
                  </a:txBody>
                  <a:tcPr anchor="ctr"/>
                </a:tc>
                <a:extLst>
                  <a:ext uri="{0D108BD9-81ED-4DB2-BD59-A6C34878D82A}">
                    <a16:rowId xmlns:a16="http://schemas.microsoft.com/office/drawing/2014/main" val="4048505717"/>
                  </a:ext>
                </a:extLst>
              </a:tr>
            </a:tbl>
          </a:graphicData>
        </a:graphic>
      </p:graphicFrame>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6" name="Table 5"/>
          <p:cNvGraphicFramePr>
            <a:graphicFrameLocks noGrp="1"/>
          </p:cNvGraphicFramePr>
          <p:nvPr>
            <p:extLst>
              <p:ext uri="{D42A27DB-BD31-4B8C-83A1-F6EECF244321}">
                <p14:modId xmlns:p14="http://schemas.microsoft.com/office/powerpoint/2010/main" val="3970617890"/>
              </p:ext>
            </p:extLst>
          </p:nvPr>
        </p:nvGraphicFramePr>
        <p:xfrm>
          <a:off x="770010" y="1569137"/>
          <a:ext cx="5325989" cy="4456435"/>
        </p:xfrm>
        <a:graphic>
          <a:graphicData uri="http://schemas.openxmlformats.org/drawingml/2006/table">
            <a:tbl>
              <a:tblPr firstRow="1">
                <a:tableStyleId>{5C22544A-7EE6-4342-B048-85BDC9FD1C3A}</a:tableStyleId>
              </a:tblPr>
              <a:tblGrid>
                <a:gridCol w="5325989">
                  <a:extLst>
                    <a:ext uri="{9D8B030D-6E8A-4147-A177-3AD203B41FA5}">
                      <a16:colId xmlns:a16="http://schemas.microsoft.com/office/drawing/2014/main" val="3310522898"/>
                    </a:ext>
                  </a:extLst>
                </a:gridCol>
              </a:tblGrid>
              <a:tr h="891287">
                <a:tc>
                  <a:txBody>
                    <a:bodyPr/>
                    <a:lstStyle/>
                    <a:p>
                      <a:pPr algn="ctr" fontAlgn="ctr"/>
                      <a:r>
                        <a:rPr lang="en-US" dirty="0" smtClean="0">
                          <a:effectLst/>
                        </a:rPr>
                        <a:t>Booste</a:t>
                      </a:r>
                      <a:r>
                        <a:rPr lang="en-US" baseline="0" dirty="0" smtClean="0">
                          <a:effectLst/>
                        </a:rPr>
                        <a:t>r </a:t>
                      </a:r>
                      <a:r>
                        <a:rPr lang="en-US" dirty="0" smtClean="0">
                          <a:effectLst/>
                        </a:rPr>
                        <a:t>version</a:t>
                      </a:r>
                      <a:endParaRPr lang="en-US" b="1" dirty="0">
                        <a:effectLst/>
                      </a:endParaRPr>
                    </a:p>
                  </a:txBody>
                  <a:tcPr anchor="ctr"/>
                </a:tc>
                <a:extLst>
                  <a:ext uri="{0D108BD9-81ED-4DB2-BD59-A6C34878D82A}">
                    <a16:rowId xmlns:a16="http://schemas.microsoft.com/office/drawing/2014/main" val="2120409378"/>
                  </a:ext>
                </a:extLst>
              </a:tr>
              <a:tr h="891287">
                <a:tc>
                  <a:txBody>
                    <a:bodyPr/>
                    <a:lstStyle/>
                    <a:p>
                      <a:pPr algn="ctr" fontAlgn="ctr"/>
                      <a:r>
                        <a:rPr lang="en-US">
                          <a:effectLst/>
                        </a:rPr>
                        <a:t>F9 FT B1022</a:t>
                      </a:r>
                    </a:p>
                  </a:txBody>
                  <a:tcPr anchor="ctr"/>
                </a:tc>
                <a:extLst>
                  <a:ext uri="{0D108BD9-81ED-4DB2-BD59-A6C34878D82A}">
                    <a16:rowId xmlns:a16="http://schemas.microsoft.com/office/drawing/2014/main" val="1872481535"/>
                  </a:ext>
                </a:extLst>
              </a:tr>
              <a:tr h="891287">
                <a:tc>
                  <a:txBody>
                    <a:bodyPr/>
                    <a:lstStyle/>
                    <a:p>
                      <a:pPr algn="ctr" fontAlgn="ctr"/>
                      <a:r>
                        <a:rPr lang="en-US">
                          <a:effectLst/>
                        </a:rPr>
                        <a:t>F9 FT B1026</a:t>
                      </a:r>
                    </a:p>
                  </a:txBody>
                  <a:tcPr anchor="ctr"/>
                </a:tc>
                <a:extLst>
                  <a:ext uri="{0D108BD9-81ED-4DB2-BD59-A6C34878D82A}">
                    <a16:rowId xmlns:a16="http://schemas.microsoft.com/office/drawing/2014/main" val="2726013473"/>
                  </a:ext>
                </a:extLst>
              </a:tr>
              <a:tr h="891287">
                <a:tc>
                  <a:txBody>
                    <a:bodyPr/>
                    <a:lstStyle/>
                    <a:p>
                      <a:pPr algn="ctr" fontAlgn="ctr"/>
                      <a:r>
                        <a:rPr lang="en-US" dirty="0">
                          <a:effectLst/>
                        </a:rPr>
                        <a:t>F9 FT B1021.2</a:t>
                      </a:r>
                    </a:p>
                  </a:txBody>
                  <a:tcPr anchor="ctr"/>
                </a:tc>
                <a:extLst>
                  <a:ext uri="{0D108BD9-81ED-4DB2-BD59-A6C34878D82A}">
                    <a16:rowId xmlns:a16="http://schemas.microsoft.com/office/drawing/2014/main" val="2712047370"/>
                  </a:ext>
                </a:extLst>
              </a:tr>
              <a:tr h="891287">
                <a:tc>
                  <a:txBody>
                    <a:bodyPr/>
                    <a:lstStyle/>
                    <a:p>
                      <a:pPr algn="ctr" fontAlgn="ctr"/>
                      <a:r>
                        <a:rPr lang="en-US" dirty="0">
                          <a:effectLst/>
                        </a:rPr>
                        <a:t>F9 FT B1031.2</a:t>
                      </a:r>
                    </a:p>
                  </a:txBody>
                  <a:tcPr anchor="ctr"/>
                </a:tc>
                <a:extLst>
                  <a:ext uri="{0D108BD9-81ED-4DB2-BD59-A6C34878D82A}">
                    <a16:rowId xmlns:a16="http://schemas.microsoft.com/office/drawing/2014/main" val="1852030031"/>
                  </a:ext>
                </a:extLst>
              </a:tr>
            </a:tbl>
          </a:graphicData>
        </a:graphic>
      </p:graphicFrame>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55778"/>
            <a:ext cx="10515600" cy="4569795"/>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smtClean="0">
                <a:solidFill>
                  <a:schemeClr val="accent3">
                    <a:lumMod val="25000"/>
                  </a:schemeClr>
                </a:solidFill>
                <a:latin typeface="Abadi" panose="020B0604020104020204" pitchFamily="34" charset="0"/>
              </a:rPr>
              <a:t>SpaceX Falcon 9 First Stage Landing Prediction.</a:t>
            </a:r>
          </a:p>
          <a:p>
            <a:pPr>
              <a:lnSpc>
                <a:spcPct val="100000"/>
              </a:lnSpc>
              <a:spcBef>
                <a:spcPts val="1400"/>
              </a:spcBef>
            </a:pPr>
            <a:r>
              <a:rPr lang="en-US" sz="2000" dirty="0" smtClean="0">
                <a:solidFill>
                  <a:schemeClr val="accent3">
                    <a:lumMod val="25000"/>
                  </a:schemeClr>
                </a:solidFill>
                <a:latin typeface="Abadi" panose="020B0604020104020204" pitchFamily="34" charset="0"/>
              </a:rPr>
              <a:t>SpaceY want to reduce its spending by studding SpaceX data and figure out how they can return the first stage of their rocket safely and try to predict the outcome of this process with different situation.</a:t>
            </a:r>
          </a:p>
          <a:p>
            <a:pPr>
              <a:lnSpc>
                <a:spcPct val="100000"/>
              </a:lnSpc>
              <a:spcBef>
                <a:spcPts val="1400"/>
              </a:spcBef>
            </a:pPr>
            <a:r>
              <a:rPr lang="en-US" sz="2000" dirty="0" smtClean="0">
                <a:solidFill>
                  <a:schemeClr val="accent3">
                    <a:lumMod val="25000"/>
                  </a:schemeClr>
                </a:solidFill>
                <a:latin typeface="Abadi" panose="020B0604020104020204" pitchFamily="34" charset="0"/>
              </a:rPr>
              <a:t>Starting by collecting data from their apis and from scrapping Wikipedia, then doing a data wrangling </a:t>
            </a:r>
            <a:r>
              <a:rPr lang="en-US" sz="2000" dirty="0" smtClean="0">
                <a:solidFill>
                  <a:schemeClr val="accent3">
                    <a:lumMod val="25000"/>
                  </a:schemeClr>
                </a:solidFill>
                <a:latin typeface="Abadi"/>
              </a:rPr>
              <a:t>find patterns in the </a:t>
            </a:r>
            <a:r>
              <a:rPr lang="en-US" sz="2000" dirty="0">
                <a:solidFill>
                  <a:schemeClr val="accent3">
                    <a:lumMod val="25000"/>
                  </a:schemeClr>
                </a:solidFill>
                <a:latin typeface="Abadi"/>
              </a:rPr>
              <a:t>data like </a:t>
            </a:r>
            <a:r>
              <a:rPr lang="en-US" sz="2000" dirty="0" smtClean="0">
                <a:solidFill>
                  <a:schemeClr val="accent3">
                    <a:lumMod val="25000"/>
                  </a:schemeClr>
                </a:solidFill>
                <a:latin typeface="Abadi"/>
              </a:rPr>
              <a:t>(Launches </a:t>
            </a:r>
            <a:r>
              <a:rPr lang="en-US" sz="2000" dirty="0">
                <a:solidFill>
                  <a:schemeClr val="accent3">
                    <a:lumMod val="25000"/>
                  </a:schemeClr>
                </a:solidFill>
                <a:latin typeface="Abadi"/>
              </a:rPr>
              <a:t>Sites, Orbits and Landing </a:t>
            </a:r>
            <a:r>
              <a:rPr lang="en-US" sz="2000" dirty="0" smtClean="0">
                <a:solidFill>
                  <a:schemeClr val="accent3">
                    <a:lumMod val="25000"/>
                  </a:schemeClr>
                </a:solidFill>
                <a:latin typeface="Abadi"/>
              </a:rPr>
              <a:t>Outcomes).</a:t>
            </a:r>
            <a:endParaRPr lang="en-US" sz="2000" dirty="0">
              <a:solidFill>
                <a:schemeClr val="bg2">
                  <a:lumMod val="50000"/>
                </a:schemeClr>
              </a:solidFill>
              <a:latin typeface="Abadi"/>
            </a:endParaRPr>
          </a:p>
          <a:p>
            <a:pPr>
              <a:lnSpc>
                <a:spcPct val="100000"/>
              </a:lnSpc>
              <a:spcBef>
                <a:spcPts val="1400"/>
              </a:spcBef>
            </a:pPr>
            <a:r>
              <a:rPr lang="en-US" sz="2000" dirty="0" smtClean="0">
                <a:solidFill>
                  <a:schemeClr val="accent3">
                    <a:lumMod val="25000"/>
                  </a:schemeClr>
                </a:solidFill>
                <a:latin typeface="Abadi" panose="020B0604020104020204" pitchFamily="34" charset="0"/>
              </a:rPr>
              <a:t>Using </a:t>
            </a:r>
            <a:r>
              <a:rPr lang="en-US" sz="2000" dirty="0" smtClean="0">
                <a:solidFill>
                  <a:schemeClr val="accent3">
                    <a:lumMod val="25000"/>
                  </a:schemeClr>
                </a:solidFill>
                <a:latin typeface="Abadi" panose="020B0604020104020204" pitchFamily="34" charset="0"/>
              </a:rPr>
              <a:t>Exploratory Data A</a:t>
            </a:r>
            <a:r>
              <a:rPr lang="en-US" sz="2000" dirty="0">
                <a:solidFill>
                  <a:schemeClr val="accent3">
                    <a:lumMod val="25000"/>
                  </a:schemeClr>
                </a:solidFill>
                <a:latin typeface="Abadi" panose="020B0604020104020204" pitchFamily="34" charset="0"/>
              </a:rPr>
              <a:t>nalysis </a:t>
            </a:r>
            <a:r>
              <a:rPr lang="en-US" sz="2000" dirty="0" smtClean="0">
                <a:solidFill>
                  <a:schemeClr val="accent3">
                    <a:lumMod val="25000"/>
                  </a:schemeClr>
                </a:solidFill>
                <a:latin typeface="Abadi" panose="020B0604020104020204" pitchFamily="34" charset="0"/>
              </a:rPr>
              <a:t>(EDA) and </a:t>
            </a:r>
            <a:r>
              <a:rPr lang="en-US" sz="2000" dirty="0">
                <a:solidFill>
                  <a:schemeClr val="accent3">
                    <a:lumMod val="25000"/>
                  </a:schemeClr>
                </a:solidFill>
                <a:latin typeface="Abadi" panose="020B0604020104020204" pitchFamily="34" charset="0"/>
              </a:rPr>
              <a:t>interactive visual analytics</a:t>
            </a:r>
            <a:r>
              <a:rPr lang="en-US" sz="2000" dirty="0" smtClean="0">
                <a:solidFill>
                  <a:schemeClr val="accent3">
                    <a:lumMod val="25000"/>
                  </a:schemeClr>
                </a:solidFill>
                <a:latin typeface="Abadi" panose="020B0604020104020204" pitchFamily="34" charset="0"/>
              </a:rPr>
              <a:t> find relations and information between the standards </a:t>
            </a:r>
            <a:r>
              <a:rPr lang="en-US" sz="2000" dirty="0">
                <a:solidFill>
                  <a:schemeClr val="accent3">
                    <a:lumMod val="25000"/>
                  </a:schemeClr>
                </a:solidFill>
                <a:latin typeface="Abadi"/>
              </a:rPr>
              <a:t>and the Outcomes</a:t>
            </a:r>
            <a:r>
              <a:rPr lang="en-US" sz="2000" dirty="0" smtClean="0">
                <a:solidFill>
                  <a:schemeClr val="accent3">
                    <a:lumMod val="25000"/>
                  </a:schemeClr>
                </a:solidFill>
                <a:latin typeface="Abadi" panose="020B0604020104020204" pitchFamily="34" charset="0"/>
              </a:rPr>
              <a:t> </a:t>
            </a:r>
            <a:r>
              <a:rPr lang="en-US" sz="2000" dirty="0" smtClean="0">
                <a:solidFill>
                  <a:schemeClr val="accent3">
                    <a:lumMod val="25000"/>
                  </a:schemeClr>
                </a:solidFill>
                <a:latin typeface="Abadi"/>
              </a:rPr>
              <a:t>like </a:t>
            </a:r>
            <a:r>
              <a:rPr lang="en-US" sz="2000" dirty="0">
                <a:solidFill>
                  <a:schemeClr val="accent3">
                    <a:lumMod val="25000"/>
                  </a:schemeClr>
                </a:solidFill>
                <a:latin typeface="Abadi"/>
              </a:rPr>
              <a:t>(Flight Number, Payload and Orbit</a:t>
            </a:r>
            <a:r>
              <a:rPr lang="en-US" sz="2000" dirty="0" smtClean="0">
                <a:solidFill>
                  <a:schemeClr val="accent3">
                    <a:lumMod val="25000"/>
                  </a:schemeClr>
                </a:solidFill>
                <a:latin typeface="Abadi"/>
              </a:rPr>
              <a:t>)</a:t>
            </a:r>
            <a:r>
              <a:rPr lang="en-US" sz="2000" dirty="0" smtClean="0">
                <a:solidFill>
                  <a:schemeClr val="accent3">
                    <a:lumMod val="25000"/>
                  </a:schemeClr>
                </a:solidFill>
                <a:latin typeface="Abadi" panose="020B0604020104020204" pitchFamily="34" charset="0"/>
              </a:rPr>
              <a:t>.</a:t>
            </a:r>
          </a:p>
          <a:p>
            <a:pPr>
              <a:lnSpc>
                <a:spcPct val="100000"/>
              </a:lnSpc>
              <a:spcBef>
                <a:spcPts val="1400"/>
              </a:spcBef>
            </a:pPr>
            <a:r>
              <a:rPr lang="en-US" sz="2000" dirty="0" smtClean="0">
                <a:solidFill>
                  <a:schemeClr val="accent3">
                    <a:lumMod val="25000"/>
                  </a:schemeClr>
                </a:solidFill>
                <a:latin typeface="Abadi" panose="020B0604020104020204" pitchFamily="34" charset="0"/>
              </a:rPr>
              <a:t>Performing a predictive analysis then building a classification models and evaluate them, and choice the best one based on metrics like Accuracy and confusion matrix, which gives 83% of certainty when its prediction the Outcomes.</a:t>
            </a:r>
          </a:p>
          <a:p>
            <a:pPr>
              <a:lnSpc>
                <a:spcPct val="100000"/>
              </a:lnSpc>
              <a:spcBef>
                <a:spcPts val="1400"/>
              </a:spcBef>
            </a:pPr>
            <a:r>
              <a:rPr lang="en-US" sz="2000" dirty="0" smtClean="0">
                <a:solidFill>
                  <a:schemeClr val="accent3">
                    <a:lumMod val="25000"/>
                  </a:schemeClr>
                </a:solidFill>
                <a:latin typeface="Abadi" panose="020B0604020104020204" pitchFamily="34" charset="0"/>
              </a:rPr>
              <a:t>The results are SpaceY can figure out what standards that has an effect on the landing process and predict whether their Rocket first stage will landing safety or not with 83% of certainty.</a:t>
            </a:r>
            <a:endParaRPr lang="en-US" sz="20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p:cNvGraphicFramePr>
            <a:graphicFrameLocks noGrp="1"/>
          </p:cNvGraphicFramePr>
          <p:nvPr>
            <p:extLst>
              <p:ext uri="{D42A27DB-BD31-4B8C-83A1-F6EECF244321}">
                <p14:modId xmlns:p14="http://schemas.microsoft.com/office/powerpoint/2010/main" val="3133670440"/>
              </p:ext>
            </p:extLst>
          </p:nvPr>
        </p:nvGraphicFramePr>
        <p:xfrm>
          <a:off x="770010" y="1491940"/>
          <a:ext cx="5325989" cy="1937060"/>
        </p:xfrm>
        <a:graphic>
          <a:graphicData uri="http://schemas.openxmlformats.org/drawingml/2006/table">
            <a:tbl>
              <a:tblPr firstRow="1">
                <a:tableStyleId>{5C22544A-7EE6-4342-B048-85BDC9FD1C3A}</a:tableStyleId>
              </a:tblPr>
              <a:tblGrid>
                <a:gridCol w="5325989">
                  <a:extLst>
                    <a:ext uri="{9D8B030D-6E8A-4147-A177-3AD203B41FA5}">
                      <a16:colId xmlns:a16="http://schemas.microsoft.com/office/drawing/2014/main" val="1168111831"/>
                    </a:ext>
                  </a:extLst>
                </a:gridCol>
              </a:tblGrid>
              <a:tr h="968530">
                <a:tc>
                  <a:txBody>
                    <a:bodyPr/>
                    <a:lstStyle/>
                    <a:p>
                      <a:pPr algn="ctr" fontAlgn="ctr"/>
                      <a:r>
                        <a:rPr lang="en-US" dirty="0" smtClean="0">
                          <a:effectLst/>
                        </a:rPr>
                        <a:t>Mission Outcomes</a:t>
                      </a:r>
                      <a:endParaRPr lang="en-US" b="1" dirty="0">
                        <a:effectLst/>
                      </a:endParaRPr>
                    </a:p>
                  </a:txBody>
                  <a:tcPr anchor="ctr"/>
                </a:tc>
                <a:extLst>
                  <a:ext uri="{0D108BD9-81ED-4DB2-BD59-A6C34878D82A}">
                    <a16:rowId xmlns:a16="http://schemas.microsoft.com/office/drawing/2014/main" val="2771220757"/>
                  </a:ext>
                </a:extLst>
              </a:tr>
              <a:tr h="968530">
                <a:tc>
                  <a:txBody>
                    <a:bodyPr/>
                    <a:lstStyle/>
                    <a:p>
                      <a:pPr algn="ctr" fontAlgn="ctr"/>
                      <a:r>
                        <a:rPr lang="en-US" dirty="0">
                          <a:effectLst/>
                        </a:rPr>
                        <a:t>101</a:t>
                      </a:r>
                    </a:p>
                  </a:txBody>
                  <a:tcPr anchor="ctr"/>
                </a:tc>
                <a:extLst>
                  <a:ext uri="{0D108BD9-81ED-4DB2-BD59-A6C34878D82A}">
                    <a16:rowId xmlns:a16="http://schemas.microsoft.com/office/drawing/2014/main" val="1412393991"/>
                  </a:ext>
                </a:extLst>
              </a:tr>
            </a:tbl>
          </a:graphicData>
        </a:graphic>
      </p:graphicFrame>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8" name="Table 7"/>
          <p:cNvGraphicFramePr>
            <a:graphicFrameLocks noGrp="1"/>
          </p:cNvGraphicFramePr>
          <p:nvPr>
            <p:extLst>
              <p:ext uri="{D42A27DB-BD31-4B8C-83A1-F6EECF244321}">
                <p14:modId xmlns:p14="http://schemas.microsoft.com/office/powerpoint/2010/main" val="1651090419"/>
              </p:ext>
            </p:extLst>
          </p:nvPr>
        </p:nvGraphicFramePr>
        <p:xfrm>
          <a:off x="770012" y="1422766"/>
          <a:ext cx="5325988" cy="4602806"/>
        </p:xfrm>
        <a:graphic>
          <a:graphicData uri="http://schemas.openxmlformats.org/drawingml/2006/table">
            <a:tbl>
              <a:tblPr firstRow="1">
                <a:tableStyleId>{5C22544A-7EE6-4342-B048-85BDC9FD1C3A}</a:tableStyleId>
              </a:tblPr>
              <a:tblGrid>
                <a:gridCol w="5325988">
                  <a:extLst>
                    <a:ext uri="{9D8B030D-6E8A-4147-A177-3AD203B41FA5}">
                      <a16:colId xmlns:a16="http://schemas.microsoft.com/office/drawing/2014/main" val="1996422320"/>
                    </a:ext>
                  </a:extLst>
                </a:gridCol>
              </a:tblGrid>
              <a:tr h="354062">
                <a:tc>
                  <a:txBody>
                    <a:bodyPr/>
                    <a:lstStyle/>
                    <a:p>
                      <a:pPr algn="ctr" fontAlgn="ctr"/>
                      <a:r>
                        <a:rPr lang="en-US" sz="1600" dirty="0" smtClean="0">
                          <a:effectLst/>
                        </a:rPr>
                        <a:t>Booster</a:t>
                      </a:r>
                      <a:r>
                        <a:rPr lang="en-US" sz="1600" baseline="0" dirty="0" smtClean="0">
                          <a:effectLst/>
                        </a:rPr>
                        <a:t> </a:t>
                      </a:r>
                      <a:r>
                        <a:rPr lang="en-US" sz="1600" dirty="0" smtClean="0">
                          <a:effectLst/>
                        </a:rPr>
                        <a:t>version</a:t>
                      </a:r>
                      <a:endParaRPr lang="en-US" sz="1600" b="1" dirty="0">
                        <a:effectLst/>
                      </a:endParaRPr>
                    </a:p>
                  </a:txBody>
                  <a:tcPr marL="83680" marR="83680" marT="41840" marB="41840" anchor="ctr"/>
                </a:tc>
                <a:extLst>
                  <a:ext uri="{0D108BD9-81ED-4DB2-BD59-A6C34878D82A}">
                    <a16:rowId xmlns:a16="http://schemas.microsoft.com/office/drawing/2014/main" val="1576852097"/>
                  </a:ext>
                </a:extLst>
              </a:tr>
              <a:tr h="354062">
                <a:tc>
                  <a:txBody>
                    <a:bodyPr/>
                    <a:lstStyle/>
                    <a:p>
                      <a:pPr algn="ctr" fontAlgn="ctr"/>
                      <a:r>
                        <a:rPr lang="en-US" sz="1600">
                          <a:effectLst/>
                        </a:rPr>
                        <a:t>F9 B5 B1048.4</a:t>
                      </a:r>
                    </a:p>
                  </a:txBody>
                  <a:tcPr marL="83680" marR="83680" marT="41840" marB="41840" anchor="ctr"/>
                </a:tc>
                <a:extLst>
                  <a:ext uri="{0D108BD9-81ED-4DB2-BD59-A6C34878D82A}">
                    <a16:rowId xmlns:a16="http://schemas.microsoft.com/office/drawing/2014/main" val="2271588944"/>
                  </a:ext>
                </a:extLst>
              </a:tr>
              <a:tr h="354062">
                <a:tc>
                  <a:txBody>
                    <a:bodyPr/>
                    <a:lstStyle/>
                    <a:p>
                      <a:pPr algn="ctr" fontAlgn="ctr"/>
                      <a:r>
                        <a:rPr lang="en-US" sz="1600" dirty="0">
                          <a:effectLst/>
                        </a:rPr>
                        <a:t>F9 B5 B1049.4</a:t>
                      </a:r>
                    </a:p>
                  </a:txBody>
                  <a:tcPr marL="83680" marR="83680" marT="41840" marB="41840" anchor="ctr"/>
                </a:tc>
                <a:extLst>
                  <a:ext uri="{0D108BD9-81ED-4DB2-BD59-A6C34878D82A}">
                    <a16:rowId xmlns:a16="http://schemas.microsoft.com/office/drawing/2014/main" val="2160495882"/>
                  </a:ext>
                </a:extLst>
              </a:tr>
              <a:tr h="354062">
                <a:tc>
                  <a:txBody>
                    <a:bodyPr/>
                    <a:lstStyle/>
                    <a:p>
                      <a:pPr algn="ctr" fontAlgn="ctr"/>
                      <a:r>
                        <a:rPr lang="en-US" sz="1600">
                          <a:effectLst/>
                        </a:rPr>
                        <a:t>F9 B5 B1051.3</a:t>
                      </a:r>
                    </a:p>
                  </a:txBody>
                  <a:tcPr marL="83680" marR="83680" marT="41840" marB="41840" anchor="ctr"/>
                </a:tc>
                <a:extLst>
                  <a:ext uri="{0D108BD9-81ED-4DB2-BD59-A6C34878D82A}">
                    <a16:rowId xmlns:a16="http://schemas.microsoft.com/office/drawing/2014/main" val="3008830691"/>
                  </a:ext>
                </a:extLst>
              </a:tr>
              <a:tr h="354062">
                <a:tc>
                  <a:txBody>
                    <a:bodyPr/>
                    <a:lstStyle/>
                    <a:p>
                      <a:pPr algn="ctr" fontAlgn="ctr"/>
                      <a:r>
                        <a:rPr lang="en-US" sz="1600" dirty="0">
                          <a:effectLst/>
                        </a:rPr>
                        <a:t>F9 B5 B1056.4</a:t>
                      </a:r>
                    </a:p>
                  </a:txBody>
                  <a:tcPr marL="83680" marR="83680" marT="41840" marB="41840" anchor="ctr"/>
                </a:tc>
                <a:extLst>
                  <a:ext uri="{0D108BD9-81ED-4DB2-BD59-A6C34878D82A}">
                    <a16:rowId xmlns:a16="http://schemas.microsoft.com/office/drawing/2014/main" val="2815649594"/>
                  </a:ext>
                </a:extLst>
              </a:tr>
              <a:tr h="354062">
                <a:tc>
                  <a:txBody>
                    <a:bodyPr/>
                    <a:lstStyle/>
                    <a:p>
                      <a:pPr algn="ctr" fontAlgn="ctr"/>
                      <a:r>
                        <a:rPr lang="en-US" sz="1600">
                          <a:effectLst/>
                        </a:rPr>
                        <a:t>F9 B5 B1048.5</a:t>
                      </a:r>
                    </a:p>
                  </a:txBody>
                  <a:tcPr marL="83680" marR="83680" marT="41840" marB="41840" anchor="ctr"/>
                </a:tc>
                <a:extLst>
                  <a:ext uri="{0D108BD9-81ED-4DB2-BD59-A6C34878D82A}">
                    <a16:rowId xmlns:a16="http://schemas.microsoft.com/office/drawing/2014/main" val="652791075"/>
                  </a:ext>
                </a:extLst>
              </a:tr>
              <a:tr h="354062">
                <a:tc>
                  <a:txBody>
                    <a:bodyPr/>
                    <a:lstStyle/>
                    <a:p>
                      <a:pPr algn="ctr" fontAlgn="ctr"/>
                      <a:r>
                        <a:rPr lang="en-US" sz="1600">
                          <a:effectLst/>
                        </a:rPr>
                        <a:t>F9 B5 B1051.4</a:t>
                      </a:r>
                    </a:p>
                  </a:txBody>
                  <a:tcPr marL="83680" marR="83680" marT="41840" marB="41840" anchor="ctr"/>
                </a:tc>
                <a:extLst>
                  <a:ext uri="{0D108BD9-81ED-4DB2-BD59-A6C34878D82A}">
                    <a16:rowId xmlns:a16="http://schemas.microsoft.com/office/drawing/2014/main" val="1908811801"/>
                  </a:ext>
                </a:extLst>
              </a:tr>
              <a:tr h="354062">
                <a:tc>
                  <a:txBody>
                    <a:bodyPr/>
                    <a:lstStyle/>
                    <a:p>
                      <a:pPr algn="ctr" fontAlgn="ctr"/>
                      <a:r>
                        <a:rPr lang="en-US" sz="1600">
                          <a:effectLst/>
                        </a:rPr>
                        <a:t>F9 B5 B1049.5</a:t>
                      </a:r>
                    </a:p>
                  </a:txBody>
                  <a:tcPr marL="83680" marR="83680" marT="41840" marB="41840" anchor="ctr"/>
                </a:tc>
                <a:extLst>
                  <a:ext uri="{0D108BD9-81ED-4DB2-BD59-A6C34878D82A}">
                    <a16:rowId xmlns:a16="http://schemas.microsoft.com/office/drawing/2014/main" val="1912342869"/>
                  </a:ext>
                </a:extLst>
              </a:tr>
              <a:tr h="354062">
                <a:tc>
                  <a:txBody>
                    <a:bodyPr/>
                    <a:lstStyle/>
                    <a:p>
                      <a:pPr algn="ctr" fontAlgn="ctr"/>
                      <a:r>
                        <a:rPr lang="en-US" sz="1600">
                          <a:effectLst/>
                        </a:rPr>
                        <a:t>F9 B5 B1060.2</a:t>
                      </a:r>
                    </a:p>
                  </a:txBody>
                  <a:tcPr marL="83680" marR="83680" marT="41840" marB="41840" anchor="ctr"/>
                </a:tc>
                <a:extLst>
                  <a:ext uri="{0D108BD9-81ED-4DB2-BD59-A6C34878D82A}">
                    <a16:rowId xmlns:a16="http://schemas.microsoft.com/office/drawing/2014/main" val="2215065137"/>
                  </a:ext>
                </a:extLst>
              </a:tr>
              <a:tr h="354062">
                <a:tc>
                  <a:txBody>
                    <a:bodyPr/>
                    <a:lstStyle/>
                    <a:p>
                      <a:pPr algn="ctr" fontAlgn="ctr"/>
                      <a:r>
                        <a:rPr lang="en-US" sz="1600">
                          <a:effectLst/>
                        </a:rPr>
                        <a:t>F9 B5 B1058.3</a:t>
                      </a:r>
                    </a:p>
                  </a:txBody>
                  <a:tcPr marL="83680" marR="83680" marT="41840" marB="41840" anchor="ctr"/>
                </a:tc>
                <a:extLst>
                  <a:ext uri="{0D108BD9-81ED-4DB2-BD59-A6C34878D82A}">
                    <a16:rowId xmlns:a16="http://schemas.microsoft.com/office/drawing/2014/main" val="505130972"/>
                  </a:ext>
                </a:extLst>
              </a:tr>
              <a:tr h="354062">
                <a:tc>
                  <a:txBody>
                    <a:bodyPr/>
                    <a:lstStyle/>
                    <a:p>
                      <a:pPr algn="ctr" fontAlgn="ctr"/>
                      <a:r>
                        <a:rPr lang="en-US" sz="1600">
                          <a:effectLst/>
                        </a:rPr>
                        <a:t>F9 B5 B1051.6</a:t>
                      </a:r>
                    </a:p>
                  </a:txBody>
                  <a:tcPr marL="83680" marR="83680" marT="41840" marB="41840" anchor="ctr"/>
                </a:tc>
                <a:extLst>
                  <a:ext uri="{0D108BD9-81ED-4DB2-BD59-A6C34878D82A}">
                    <a16:rowId xmlns:a16="http://schemas.microsoft.com/office/drawing/2014/main" val="2548893881"/>
                  </a:ext>
                </a:extLst>
              </a:tr>
              <a:tr h="354062">
                <a:tc>
                  <a:txBody>
                    <a:bodyPr/>
                    <a:lstStyle/>
                    <a:p>
                      <a:pPr algn="ctr" fontAlgn="ctr"/>
                      <a:r>
                        <a:rPr lang="en-US" sz="1600">
                          <a:effectLst/>
                        </a:rPr>
                        <a:t>F9 B5 B1060.3</a:t>
                      </a:r>
                    </a:p>
                  </a:txBody>
                  <a:tcPr marL="83680" marR="83680" marT="41840" marB="41840" anchor="ctr"/>
                </a:tc>
                <a:extLst>
                  <a:ext uri="{0D108BD9-81ED-4DB2-BD59-A6C34878D82A}">
                    <a16:rowId xmlns:a16="http://schemas.microsoft.com/office/drawing/2014/main" val="3077646503"/>
                  </a:ext>
                </a:extLst>
              </a:tr>
              <a:tr h="354062">
                <a:tc>
                  <a:txBody>
                    <a:bodyPr/>
                    <a:lstStyle/>
                    <a:p>
                      <a:pPr algn="ctr" fontAlgn="ctr"/>
                      <a:r>
                        <a:rPr lang="en-US" sz="1600" dirty="0">
                          <a:effectLst/>
                        </a:rPr>
                        <a:t>F9 B5 B1049.7</a:t>
                      </a:r>
                    </a:p>
                  </a:txBody>
                  <a:tcPr marL="83680" marR="83680" marT="41840" marB="41840" anchor="ctr"/>
                </a:tc>
                <a:extLst>
                  <a:ext uri="{0D108BD9-81ED-4DB2-BD59-A6C34878D82A}">
                    <a16:rowId xmlns:a16="http://schemas.microsoft.com/office/drawing/2014/main" val="2461099387"/>
                  </a:ext>
                </a:extLst>
              </a:tr>
            </a:tbl>
          </a:graphicData>
        </a:graphic>
      </p:graphicFrame>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p:cNvGraphicFramePr>
            <a:graphicFrameLocks noGrp="1"/>
          </p:cNvGraphicFramePr>
          <p:nvPr>
            <p:extLst>
              <p:ext uri="{D42A27DB-BD31-4B8C-83A1-F6EECF244321}">
                <p14:modId xmlns:p14="http://schemas.microsoft.com/office/powerpoint/2010/main" val="1113642098"/>
              </p:ext>
            </p:extLst>
          </p:nvPr>
        </p:nvGraphicFramePr>
        <p:xfrm>
          <a:off x="770009" y="1439057"/>
          <a:ext cx="10687962" cy="1989942"/>
        </p:xfrm>
        <a:graphic>
          <a:graphicData uri="http://schemas.openxmlformats.org/drawingml/2006/table">
            <a:tbl>
              <a:tblPr firstRow="1">
                <a:tableStyleId>{5C22544A-7EE6-4342-B048-85BDC9FD1C3A}</a:tableStyleId>
              </a:tblPr>
              <a:tblGrid>
                <a:gridCol w="3562654">
                  <a:extLst>
                    <a:ext uri="{9D8B030D-6E8A-4147-A177-3AD203B41FA5}">
                      <a16:colId xmlns:a16="http://schemas.microsoft.com/office/drawing/2014/main" val="3593281576"/>
                    </a:ext>
                  </a:extLst>
                </a:gridCol>
                <a:gridCol w="3562654">
                  <a:extLst>
                    <a:ext uri="{9D8B030D-6E8A-4147-A177-3AD203B41FA5}">
                      <a16:colId xmlns:a16="http://schemas.microsoft.com/office/drawing/2014/main" val="640436934"/>
                    </a:ext>
                  </a:extLst>
                </a:gridCol>
                <a:gridCol w="3562654">
                  <a:extLst>
                    <a:ext uri="{9D8B030D-6E8A-4147-A177-3AD203B41FA5}">
                      <a16:colId xmlns:a16="http://schemas.microsoft.com/office/drawing/2014/main" val="396863535"/>
                    </a:ext>
                  </a:extLst>
                </a:gridCol>
              </a:tblGrid>
              <a:tr h="663314">
                <a:tc>
                  <a:txBody>
                    <a:bodyPr/>
                    <a:lstStyle/>
                    <a:p>
                      <a:pPr algn="ctr" fontAlgn="ctr"/>
                      <a:r>
                        <a:rPr lang="en-US" dirty="0" smtClean="0">
                          <a:effectLst/>
                        </a:rPr>
                        <a:t>Landing</a:t>
                      </a:r>
                      <a:r>
                        <a:rPr lang="en-US" baseline="0" dirty="0" smtClean="0">
                          <a:effectLst/>
                        </a:rPr>
                        <a:t> </a:t>
                      </a:r>
                      <a:r>
                        <a:rPr lang="en-US" dirty="0" smtClean="0">
                          <a:effectLst/>
                        </a:rPr>
                        <a:t>outcome</a:t>
                      </a:r>
                      <a:endParaRPr lang="en-US" b="1" dirty="0">
                        <a:effectLst/>
                      </a:endParaRPr>
                    </a:p>
                  </a:txBody>
                  <a:tcPr anchor="ctr"/>
                </a:tc>
                <a:tc>
                  <a:txBody>
                    <a:bodyPr/>
                    <a:lstStyle/>
                    <a:p>
                      <a:pPr algn="ctr" fontAlgn="ctr"/>
                      <a:r>
                        <a:rPr lang="en-US" dirty="0" smtClean="0">
                          <a:effectLst/>
                        </a:rPr>
                        <a:t>Booster</a:t>
                      </a:r>
                      <a:r>
                        <a:rPr lang="en-US" baseline="0" dirty="0" smtClean="0">
                          <a:effectLst/>
                        </a:rPr>
                        <a:t> </a:t>
                      </a:r>
                      <a:r>
                        <a:rPr lang="en-US" dirty="0" smtClean="0">
                          <a:effectLst/>
                        </a:rPr>
                        <a:t>version</a:t>
                      </a:r>
                      <a:endParaRPr lang="en-US" b="1" dirty="0">
                        <a:effectLst/>
                      </a:endParaRPr>
                    </a:p>
                  </a:txBody>
                  <a:tcPr anchor="ctr"/>
                </a:tc>
                <a:tc>
                  <a:txBody>
                    <a:bodyPr/>
                    <a:lstStyle/>
                    <a:p>
                      <a:pPr algn="ctr" fontAlgn="ctr"/>
                      <a:r>
                        <a:rPr lang="en-US" dirty="0" smtClean="0">
                          <a:effectLst/>
                        </a:rPr>
                        <a:t>Launch</a:t>
                      </a:r>
                      <a:r>
                        <a:rPr lang="en-US" baseline="0" dirty="0" smtClean="0">
                          <a:effectLst/>
                        </a:rPr>
                        <a:t> </a:t>
                      </a:r>
                      <a:r>
                        <a:rPr lang="en-US" dirty="0" smtClean="0">
                          <a:effectLst/>
                        </a:rPr>
                        <a:t>site</a:t>
                      </a:r>
                      <a:endParaRPr lang="en-US" b="1" dirty="0">
                        <a:effectLst/>
                      </a:endParaRPr>
                    </a:p>
                  </a:txBody>
                  <a:tcPr anchor="ctr"/>
                </a:tc>
                <a:extLst>
                  <a:ext uri="{0D108BD9-81ED-4DB2-BD59-A6C34878D82A}">
                    <a16:rowId xmlns:a16="http://schemas.microsoft.com/office/drawing/2014/main" val="3212514835"/>
                  </a:ext>
                </a:extLst>
              </a:tr>
              <a:tr h="663314">
                <a:tc>
                  <a:txBody>
                    <a:bodyPr/>
                    <a:lstStyle/>
                    <a:p>
                      <a:pPr algn="ctr" fontAlgn="ctr"/>
                      <a:r>
                        <a:rPr lang="en-US" dirty="0">
                          <a:effectLst/>
                        </a:rPr>
                        <a:t>Failure (drone ship)</a:t>
                      </a:r>
                    </a:p>
                  </a:txBody>
                  <a:tcPr anchor="ctr"/>
                </a:tc>
                <a:tc>
                  <a:txBody>
                    <a:bodyPr/>
                    <a:lstStyle/>
                    <a:p>
                      <a:pPr algn="ctr" fontAlgn="ctr"/>
                      <a:r>
                        <a:rPr lang="en-US" dirty="0">
                          <a:effectLst/>
                        </a:rPr>
                        <a:t>F9 v1.1 B1012</a:t>
                      </a:r>
                    </a:p>
                  </a:txBody>
                  <a:tcPr anchor="ctr"/>
                </a:tc>
                <a:tc>
                  <a:txBody>
                    <a:bodyPr/>
                    <a:lstStyle/>
                    <a:p>
                      <a:pPr algn="ctr" fontAlgn="ctr"/>
                      <a:r>
                        <a:rPr lang="en-US">
                          <a:effectLst/>
                        </a:rPr>
                        <a:t>CCAFS LC-40</a:t>
                      </a:r>
                    </a:p>
                  </a:txBody>
                  <a:tcPr anchor="ctr"/>
                </a:tc>
                <a:extLst>
                  <a:ext uri="{0D108BD9-81ED-4DB2-BD59-A6C34878D82A}">
                    <a16:rowId xmlns:a16="http://schemas.microsoft.com/office/drawing/2014/main" val="3097347983"/>
                  </a:ext>
                </a:extLst>
              </a:tr>
              <a:tr h="663314">
                <a:tc>
                  <a:txBody>
                    <a:bodyPr/>
                    <a:lstStyle/>
                    <a:p>
                      <a:pPr algn="ctr" fontAlgn="ctr"/>
                      <a:r>
                        <a:rPr lang="en-US">
                          <a:effectLst/>
                        </a:rPr>
                        <a:t>Failure (drone ship)</a:t>
                      </a:r>
                    </a:p>
                  </a:txBody>
                  <a:tcPr anchor="ctr"/>
                </a:tc>
                <a:tc>
                  <a:txBody>
                    <a:bodyPr/>
                    <a:lstStyle/>
                    <a:p>
                      <a:pPr algn="ctr" fontAlgn="ctr"/>
                      <a:r>
                        <a:rPr lang="en-US" dirty="0">
                          <a:effectLst/>
                        </a:rPr>
                        <a:t>F9 v1.1 B1015</a:t>
                      </a:r>
                    </a:p>
                  </a:txBody>
                  <a:tcPr anchor="ctr"/>
                </a:tc>
                <a:tc>
                  <a:txBody>
                    <a:bodyPr/>
                    <a:lstStyle/>
                    <a:p>
                      <a:pPr algn="ctr" fontAlgn="ctr"/>
                      <a:r>
                        <a:rPr lang="en-US" dirty="0">
                          <a:effectLst/>
                        </a:rPr>
                        <a:t>CCAFS LC-40</a:t>
                      </a:r>
                    </a:p>
                  </a:txBody>
                  <a:tcPr anchor="ctr"/>
                </a:tc>
                <a:extLst>
                  <a:ext uri="{0D108BD9-81ED-4DB2-BD59-A6C34878D82A}">
                    <a16:rowId xmlns:a16="http://schemas.microsoft.com/office/drawing/2014/main" val="2406723620"/>
                  </a:ext>
                </a:extLst>
              </a:tr>
            </a:tbl>
          </a:graphicData>
        </a:graphic>
      </p:graphicFrame>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p:cNvGraphicFramePr>
            <a:graphicFrameLocks noGrp="1"/>
          </p:cNvGraphicFramePr>
          <p:nvPr>
            <p:extLst>
              <p:ext uri="{D42A27DB-BD31-4B8C-83A1-F6EECF244321}">
                <p14:modId xmlns:p14="http://schemas.microsoft.com/office/powerpoint/2010/main" val="1521315150"/>
              </p:ext>
            </p:extLst>
          </p:nvPr>
        </p:nvGraphicFramePr>
        <p:xfrm>
          <a:off x="770009" y="1439057"/>
          <a:ext cx="10687962" cy="4586516"/>
        </p:xfrm>
        <a:graphic>
          <a:graphicData uri="http://schemas.openxmlformats.org/drawingml/2006/table">
            <a:tbl>
              <a:tblPr firstRow="1">
                <a:tableStyleId>{5C22544A-7EE6-4342-B048-85BDC9FD1C3A}</a:tableStyleId>
              </a:tblPr>
              <a:tblGrid>
                <a:gridCol w="5343981">
                  <a:extLst>
                    <a:ext uri="{9D8B030D-6E8A-4147-A177-3AD203B41FA5}">
                      <a16:colId xmlns:a16="http://schemas.microsoft.com/office/drawing/2014/main" val="2296364313"/>
                    </a:ext>
                  </a:extLst>
                </a:gridCol>
                <a:gridCol w="5343981">
                  <a:extLst>
                    <a:ext uri="{9D8B030D-6E8A-4147-A177-3AD203B41FA5}">
                      <a16:colId xmlns:a16="http://schemas.microsoft.com/office/drawing/2014/main" val="193856051"/>
                    </a:ext>
                  </a:extLst>
                </a:gridCol>
              </a:tblGrid>
              <a:tr h="416956">
                <a:tc>
                  <a:txBody>
                    <a:bodyPr/>
                    <a:lstStyle/>
                    <a:p>
                      <a:pPr algn="ctr" fontAlgn="ctr"/>
                      <a:r>
                        <a:rPr lang="en-US" dirty="0" smtClean="0">
                          <a:effectLst/>
                        </a:rPr>
                        <a:t>Landing</a:t>
                      </a:r>
                      <a:r>
                        <a:rPr lang="en-US" baseline="0" dirty="0" smtClean="0">
                          <a:effectLst/>
                        </a:rPr>
                        <a:t> </a:t>
                      </a:r>
                      <a:r>
                        <a:rPr lang="en-US" dirty="0" smtClean="0">
                          <a:effectLst/>
                        </a:rPr>
                        <a:t>outcome</a:t>
                      </a:r>
                      <a:endParaRPr lang="en-US" b="1" dirty="0">
                        <a:effectLst/>
                      </a:endParaRPr>
                    </a:p>
                  </a:txBody>
                  <a:tcPr anchor="ctr"/>
                </a:tc>
                <a:tc>
                  <a:txBody>
                    <a:bodyPr/>
                    <a:lstStyle/>
                    <a:p>
                      <a:pPr algn="ctr" fontAlgn="ctr"/>
                      <a:r>
                        <a:rPr lang="en-US" b="1" dirty="0" smtClean="0">
                          <a:effectLst/>
                        </a:rPr>
                        <a:t>Count</a:t>
                      </a:r>
                      <a:endParaRPr lang="en-US" b="1" dirty="0">
                        <a:effectLst/>
                      </a:endParaRPr>
                    </a:p>
                  </a:txBody>
                  <a:tcPr anchor="ctr"/>
                </a:tc>
                <a:extLst>
                  <a:ext uri="{0D108BD9-81ED-4DB2-BD59-A6C34878D82A}">
                    <a16:rowId xmlns:a16="http://schemas.microsoft.com/office/drawing/2014/main" val="2794867195"/>
                  </a:ext>
                </a:extLst>
              </a:tr>
              <a:tr h="416956">
                <a:tc>
                  <a:txBody>
                    <a:bodyPr/>
                    <a:lstStyle/>
                    <a:p>
                      <a:pPr algn="ctr" fontAlgn="ctr"/>
                      <a:r>
                        <a:rPr lang="en-US">
                          <a:effectLst/>
                        </a:rPr>
                        <a:t>Controlled (ocean)</a:t>
                      </a:r>
                    </a:p>
                  </a:txBody>
                  <a:tcPr anchor="ctr"/>
                </a:tc>
                <a:tc>
                  <a:txBody>
                    <a:bodyPr/>
                    <a:lstStyle/>
                    <a:p>
                      <a:pPr algn="ctr" fontAlgn="ctr"/>
                      <a:r>
                        <a:rPr lang="en-US" dirty="0">
                          <a:effectLst/>
                        </a:rPr>
                        <a:t>5</a:t>
                      </a:r>
                    </a:p>
                  </a:txBody>
                  <a:tcPr anchor="ctr"/>
                </a:tc>
                <a:extLst>
                  <a:ext uri="{0D108BD9-81ED-4DB2-BD59-A6C34878D82A}">
                    <a16:rowId xmlns:a16="http://schemas.microsoft.com/office/drawing/2014/main" val="1201191478"/>
                  </a:ext>
                </a:extLst>
              </a:tr>
              <a:tr h="416956">
                <a:tc>
                  <a:txBody>
                    <a:bodyPr/>
                    <a:lstStyle/>
                    <a:p>
                      <a:pPr algn="ctr" fontAlgn="ctr"/>
                      <a:r>
                        <a:rPr lang="en-US" dirty="0">
                          <a:effectLst/>
                        </a:rPr>
                        <a:t>Failure</a:t>
                      </a:r>
                    </a:p>
                  </a:txBody>
                  <a:tcPr anchor="ctr"/>
                </a:tc>
                <a:tc>
                  <a:txBody>
                    <a:bodyPr/>
                    <a:lstStyle/>
                    <a:p>
                      <a:pPr algn="ctr" fontAlgn="ctr"/>
                      <a:r>
                        <a:rPr lang="en-US">
                          <a:effectLst/>
                        </a:rPr>
                        <a:t>3</a:t>
                      </a:r>
                    </a:p>
                  </a:txBody>
                  <a:tcPr anchor="ctr"/>
                </a:tc>
                <a:extLst>
                  <a:ext uri="{0D108BD9-81ED-4DB2-BD59-A6C34878D82A}">
                    <a16:rowId xmlns:a16="http://schemas.microsoft.com/office/drawing/2014/main" val="1868581932"/>
                  </a:ext>
                </a:extLst>
              </a:tr>
              <a:tr h="416956">
                <a:tc>
                  <a:txBody>
                    <a:bodyPr/>
                    <a:lstStyle/>
                    <a:p>
                      <a:pPr algn="ctr" fontAlgn="ctr"/>
                      <a:r>
                        <a:rPr lang="en-US">
                          <a:effectLst/>
                        </a:rPr>
                        <a:t>Failure (drone ship)</a:t>
                      </a:r>
                    </a:p>
                  </a:txBody>
                  <a:tcPr anchor="ctr"/>
                </a:tc>
                <a:tc>
                  <a:txBody>
                    <a:bodyPr/>
                    <a:lstStyle/>
                    <a:p>
                      <a:pPr algn="ctr" fontAlgn="ctr"/>
                      <a:r>
                        <a:rPr lang="en-US">
                          <a:effectLst/>
                        </a:rPr>
                        <a:t>5</a:t>
                      </a:r>
                    </a:p>
                  </a:txBody>
                  <a:tcPr anchor="ctr"/>
                </a:tc>
                <a:extLst>
                  <a:ext uri="{0D108BD9-81ED-4DB2-BD59-A6C34878D82A}">
                    <a16:rowId xmlns:a16="http://schemas.microsoft.com/office/drawing/2014/main" val="13527259"/>
                  </a:ext>
                </a:extLst>
              </a:tr>
              <a:tr h="416956">
                <a:tc>
                  <a:txBody>
                    <a:bodyPr/>
                    <a:lstStyle/>
                    <a:p>
                      <a:pPr algn="ctr" fontAlgn="ctr"/>
                      <a:r>
                        <a:rPr lang="en-US">
                          <a:effectLst/>
                        </a:rPr>
                        <a:t>Failure (parachute)</a:t>
                      </a:r>
                    </a:p>
                  </a:txBody>
                  <a:tcPr anchor="ctr"/>
                </a:tc>
                <a:tc>
                  <a:txBody>
                    <a:bodyPr/>
                    <a:lstStyle/>
                    <a:p>
                      <a:pPr algn="ctr" fontAlgn="ctr"/>
                      <a:r>
                        <a:rPr lang="en-US">
                          <a:effectLst/>
                        </a:rPr>
                        <a:t>2</a:t>
                      </a:r>
                    </a:p>
                  </a:txBody>
                  <a:tcPr anchor="ctr"/>
                </a:tc>
                <a:extLst>
                  <a:ext uri="{0D108BD9-81ED-4DB2-BD59-A6C34878D82A}">
                    <a16:rowId xmlns:a16="http://schemas.microsoft.com/office/drawing/2014/main" val="2372316489"/>
                  </a:ext>
                </a:extLst>
              </a:tr>
              <a:tr h="416956">
                <a:tc>
                  <a:txBody>
                    <a:bodyPr/>
                    <a:lstStyle/>
                    <a:p>
                      <a:pPr algn="ctr" fontAlgn="ctr"/>
                      <a:r>
                        <a:rPr lang="en-US" dirty="0">
                          <a:effectLst/>
                        </a:rPr>
                        <a:t>No attempt</a:t>
                      </a:r>
                    </a:p>
                  </a:txBody>
                  <a:tcPr anchor="ctr"/>
                </a:tc>
                <a:tc>
                  <a:txBody>
                    <a:bodyPr/>
                    <a:lstStyle/>
                    <a:p>
                      <a:pPr algn="ctr" fontAlgn="ctr"/>
                      <a:r>
                        <a:rPr lang="en-US">
                          <a:effectLst/>
                        </a:rPr>
                        <a:t>22</a:t>
                      </a:r>
                    </a:p>
                  </a:txBody>
                  <a:tcPr anchor="ctr"/>
                </a:tc>
                <a:extLst>
                  <a:ext uri="{0D108BD9-81ED-4DB2-BD59-A6C34878D82A}">
                    <a16:rowId xmlns:a16="http://schemas.microsoft.com/office/drawing/2014/main" val="382803294"/>
                  </a:ext>
                </a:extLst>
              </a:tr>
              <a:tr h="416956">
                <a:tc>
                  <a:txBody>
                    <a:bodyPr/>
                    <a:lstStyle/>
                    <a:p>
                      <a:pPr algn="ctr" fontAlgn="ctr"/>
                      <a:r>
                        <a:rPr lang="en-US">
                          <a:effectLst/>
                        </a:rPr>
                        <a:t>Precluded (drone ship)</a:t>
                      </a:r>
                    </a:p>
                  </a:txBody>
                  <a:tcPr anchor="ctr"/>
                </a:tc>
                <a:tc>
                  <a:txBody>
                    <a:bodyPr/>
                    <a:lstStyle/>
                    <a:p>
                      <a:pPr algn="ctr" fontAlgn="ctr"/>
                      <a:r>
                        <a:rPr lang="en-US">
                          <a:effectLst/>
                        </a:rPr>
                        <a:t>1</a:t>
                      </a:r>
                    </a:p>
                  </a:txBody>
                  <a:tcPr anchor="ctr"/>
                </a:tc>
                <a:extLst>
                  <a:ext uri="{0D108BD9-81ED-4DB2-BD59-A6C34878D82A}">
                    <a16:rowId xmlns:a16="http://schemas.microsoft.com/office/drawing/2014/main" val="788889281"/>
                  </a:ext>
                </a:extLst>
              </a:tr>
              <a:tr h="416956">
                <a:tc>
                  <a:txBody>
                    <a:bodyPr/>
                    <a:lstStyle/>
                    <a:p>
                      <a:pPr algn="ctr" fontAlgn="ctr"/>
                      <a:r>
                        <a:rPr lang="en-US">
                          <a:effectLst/>
                        </a:rPr>
                        <a:t>Success</a:t>
                      </a:r>
                    </a:p>
                  </a:txBody>
                  <a:tcPr anchor="ctr"/>
                </a:tc>
                <a:tc>
                  <a:txBody>
                    <a:bodyPr/>
                    <a:lstStyle/>
                    <a:p>
                      <a:pPr algn="ctr" fontAlgn="ctr"/>
                      <a:r>
                        <a:rPr lang="en-US">
                          <a:effectLst/>
                        </a:rPr>
                        <a:t>38</a:t>
                      </a:r>
                    </a:p>
                  </a:txBody>
                  <a:tcPr anchor="ctr"/>
                </a:tc>
                <a:extLst>
                  <a:ext uri="{0D108BD9-81ED-4DB2-BD59-A6C34878D82A}">
                    <a16:rowId xmlns:a16="http://schemas.microsoft.com/office/drawing/2014/main" val="44588852"/>
                  </a:ext>
                </a:extLst>
              </a:tr>
              <a:tr h="416956">
                <a:tc>
                  <a:txBody>
                    <a:bodyPr/>
                    <a:lstStyle/>
                    <a:p>
                      <a:pPr algn="ctr" fontAlgn="ctr"/>
                      <a:r>
                        <a:rPr lang="en-US">
                          <a:effectLst/>
                        </a:rPr>
                        <a:t>Success (drone ship)</a:t>
                      </a:r>
                    </a:p>
                  </a:txBody>
                  <a:tcPr anchor="ctr"/>
                </a:tc>
                <a:tc>
                  <a:txBody>
                    <a:bodyPr/>
                    <a:lstStyle/>
                    <a:p>
                      <a:pPr algn="ctr" fontAlgn="ctr"/>
                      <a:r>
                        <a:rPr lang="en-US">
                          <a:effectLst/>
                        </a:rPr>
                        <a:t>14</a:t>
                      </a:r>
                    </a:p>
                  </a:txBody>
                  <a:tcPr anchor="ctr"/>
                </a:tc>
                <a:extLst>
                  <a:ext uri="{0D108BD9-81ED-4DB2-BD59-A6C34878D82A}">
                    <a16:rowId xmlns:a16="http://schemas.microsoft.com/office/drawing/2014/main" val="1399482662"/>
                  </a:ext>
                </a:extLst>
              </a:tr>
              <a:tr h="416956">
                <a:tc>
                  <a:txBody>
                    <a:bodyPr/>
                    <a:lstStyle/>
                    <a:p>
                      <a:pPr algn="ctr" fontAlgn="ctr"/>
                      <a:r>
                        <a:rPr lang="en-US">
                          <a:effectLst/>
                        </a:rPr>
                        <a:t>Success (ground pad)</a:t>
                      </a:r>
                    </a:p>
                  </a:txBody>
                  <a:tcPr anchor="ctr"/>
                </a:tc>
                <a:tc>
                  <a:txBody>
                    <a:bodyPr/>
                    <a:lstStyle/>
                    <a:p>
                      <a:pPr algn="ctr" fontAlgn="ctr"/>
                      <a:r>
                        <a:rPr lang="en-US">
                          <a:effectLst/>
                        </a:rPr>
                        <a:t>9</a:t>
                      </a:r>
                    </a:p>
                  </a:txBody>
                  <a:tcPr anchor="ctr"/>
                </a:tc>
                <a:extLst>
                  <a:ext uri="{0D108BD9-81ED-4DB2-BD59-A6C34878D82A}">
                    <a16:rowId xmlns:a16="http://schemas.microsoft.com/office/drawing/2014/main" val="1676116775"/>
                  </a:ext>
                </a:extLst>
              </a:tr>
              <a:tr h="416956">
                <a:tc>
                  <a:txBody>
                    <a:bodyPr/>
                    <a:lstStyle/>
                    <a:p>
                      <a:pPr algn="ctr" fontAlgn="ctr"/>
                      <a:r>
                        <a:rPr lang="en-US" dirty="0">
                          <a:effectLst/>
                        </a:rPr>
                        <a:t>Uncontrolled (ocean)</a:t>
                      </a:r>
                    </a:p>
                  </a:txBody>
                  <a:tcPr anchor="ctr"/>
                </a:tc>
                <a:tc>
                  <a:txBody>
                    <a:bodyPr/>
                    <a:lstStyle/>
                    <a:p>
                      <a:pPr algn="ctr" fontAlgn="ctr"/>
                      <a:r>
                        <a:rPr lang="en-US" dirty="0">
                          <a:effectLst/>
                        </a:rPr>
                        <a:t>2</a:t>
                      </a:r>
                    </a:p>
                  </a:txBody>
                  <a:tcPr anchor="ctr"/>
                </a:tc>
                <a:extLst>
                  <a:ext uri="{0D108BD9-81ED-4DB2-BD59-A6C34878D82A}">
                    <a16:rowId xmlns:a16="http://schemas.microsoft.com/office/drawing/2014/main" val="3012472755"/>
                  </a:ext>
                </a:extLst>
              </a:tr>
            </a:tbl>
          </a:graphicData>
        </a:graphic>
      </p:graphicFrame>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Markers of Launch Sites on the Map</a:t>
            </a:r>
            <a:endParaRPr lang="en-US" dirty="0">
              <a:solidFill>
                <a:srgbClr val="0B49CB"/>
              </a:solidFill>
              <a:latin typeface="Abadi"/>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475906"/>
            <a:ext cx="10515600" cy="2241654"/>
          </a:xfrm>
          <a:prstGeom prst="rect">
            <a:avLst/>
          </a:prstGeom>
          <a:ln>
            <a:solidFill>
              <a:schemeClr val="tx1"/>
            </a:solidFill>
          </a:ln>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801437"/>
            <a:ext cx="5196832" cy="2253641"/>
          </a:xfrm>
          <a:prstGeom prst="rect">
            <a:avLst/>
          </a:prstGeom>
          <a:ln>
            <a:solidFill>
              <a:schemeClr val="tx1"/>
            </a:solidFill>
          </a:ln>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9204" y="3801437"/>
            <a:ext cx="5214596" cy="2253641"/>
          </a:xfrm>
          <a:prstGeom prst="rect">
            <a:avLst/>
          </a:prstGeom>
          <a:ln>
            <a:solidFill>
              <a:schemeClr val="tx1"/>
            </a:solidFill>
          </a:ln>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Color Labeled Launch Outcomes on the Map</a:t>
            </a:r>
            <a:endParaRPr lang="en-US" dirty="0">
              <a:solidFill>
                <a:srgbClr val="0B49CB"/>
              </a:solidFill>
              <a:latin typeface="Abadi"/>
            </a:endParaRPr>
          </a:p>
        </p:txBody>
      </p:sp>
      <p:graphicFrame>
        <p:nvGraphicFramePr>
          <p:cNvPr id="28" name="Diagram 27"/>
          <p:cNvGraphicFramePr/>
          <p:nvPr>
            <p:extLst>
              <p:ext uri="{D42A27DB-BD31-4B8C-83A1-F6EECF244321}">
                <p14:modId xmlns:p14="http://schemas.microsoft.com/office/powerpoint/2010/main" val="1801642154"/>
              </p:ext>
            </p:extLst>
          </p:nvPr>
        </p:nvGraphicFramePr>
        <p:xfrm>
          <a:off x="770011" y="1414461"/>
          <a:ext cx="10687961" cy="46111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Proximities for a Launch Site</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099" y="2421174"/>
            <a:ext cx="10485511" cy="3604399"/>
          </a:xfrm>
          <a:prstGeom prst="rect">
            <a:avLst/>
          </a:prstGeom>
          <a:ln>
            <a:solidFill>
              <a:schemeClr val="tx1"/>
            </a:solidFill>
          </a:ln>
        </p:spPr>
      </p:pic>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launch site (</a:t>
            </a:r>
            <a:r>
              <a:rPr lang="en-US" sz="2400" dirty="0"/>
              <a:t>CCAFS </a:t>
            </a:r>
            <a:r>
              <a:rPr lang="en-US" sz="2400" dirty="0" smtClean="0"/>
              <a:t>SLC-40 and </a:t>
            </a:r>
            <a:r>
              <a:rPr lang="en-US" sz="2400" dirty="0"/>
              <a:t>CCAFS </a:t>
            </a:r>
            <a:r>
              <a:rPr lang="en-US" sz="2400" dirty="0" smtClean="0"/>
              <a:t>LC-40</a:t>
            </a:r>
            <a:r>
              <a:rPr lang="en-US" sz="2200" dirty="0" smtClean="0">
                <a:solidFill>
                  <a:schemeClr val="accent3">
                    <a:lumMod val="25000"/>
                  </a:schemeClr>
                </a:solidFill>
                <a:latin typeface="Abadi" panose="020B0604020104020204" pitchFamily="34" charset="0"/>
              </a:rPr>
              <a:t>) has Proximities like highway and coastline.</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The Launch Success Count for All Sites</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3"/>
            <a:ext cx="10687961" cy="3604399"/>
          </a:xfrm>
          <a:prstGeom prst="rect">
            <a:avLst/>
          </a:prstGeom>
          <a:ln>
            <a:solidFill>
              <a:schemeClr val="tx1"/>
            </a:solidFill>
          </a:ln>
        </p:spPr>
      </p:pic>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Each site and its landing success outcomes per percent.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530114" cy="4453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US" sz="2400" dirty="0" smtClean="0">
                <a:solidFill>
                  <a:schemeClr val="accent3">
                    <a:lumMod val="25000"/>
                  </a:schemeClr>
                </a:solidFill>
                <a:latin typeface="Abadi" panose="020B0604020104020204" pitchFamily="34" charset="0"/>
              </a:rPr>
              <a:t>SpaceX (a </a:t>
            </a:r>
            <a:r>
              <a:rPr lang="en-US" sz="2400" dirty="0" smtClean="0">
                <a:solidFill>
                  <a:schemeClr val="accent3">
                    <a:lumMod val="25000"/>
                  </a:schemeClr>
                </a:solidFill>
                <a:latin typeface="Abadi" panose="020B0604020104020204" pitchFamily="34" charset="0"/>
              </a:rPr>
              <a:t>sciences space </a:t>
            </a:r>
            <a:r>
              <a:rPr lang="en-US" sz="2400" dirty="0" smtClean="0">
                <a:solidFill>
                  <a:schemeClr val="accent3">
                    <a:lumMod val="25000"/>
                  </a:schemeClr>
                </a:solidFill>
                <a:latin typeface="Abadi" panose="020B0604020104020204" pitchFamily="34" charset="0"/>
              </a:rPr>
              <a:t>company ) spend less than others on their space flights because they try to return and land the first stage of their rockets safely, but this process doesn’t work every time, it’s depend on many features, like (Launch Site, Destination, the Rocket Version … etc.), this project is to figure out how SpaceY can reduce its spending based on studding SpaceX data.</a:t>
            </a:r>
          </a:p>
          <a:p>
            <a:pPr algn="just">
              <a:spcBef>
                <a:spcPts val="1400"/>
              </a:spcBef>
            </a:pPr>
            <a:r>
              <a:rPr lang="en-US" sz="2400" dirty="0" smtClean="0">
                <a:solidFill>
                  <a:schemeClr val="accent3">
                    <a:lumMod val="25000"/>
                  </a:schemeClr>
                </a:solidFill>
                <a:latin typeface="Abadi" panose="020B0604020104020204" pitchFamily="34" charset="0"/>
              </a:rPr>
              <a:t>Depending on the previous standards we want to study SpaceX data trying to figure out</a:t>
            </a:r>
            <a:r>
              <a:rPr lang="en-US" sz="2400" dirty="0">
                <a:solidFill>
                  <a:schemeClr val="accent3">
                    <a:lumMod val="25000"/>
                  </a:schemeClr>
                </a:solidFill>
                <a:latin typeface="Abadi" panose="020B0604020104020204" pitchFamily="34" charset="0"/>
              </a:rPr>
              <a:t>:</a:t>
            </a:r>
            <a:endParaRPr lang="ar-SA" sz="2400" dirty="0" smtClean="0">
              <a:solidFill>
                <a:schemeClr val="accent3">
                  <a:lumMod val="25000"/>
                </a:schemeClr>
              </a:solidFill>
              <a:latin typeface="Abadi" panose="020B0604020104020204" pitchFamily="34" charset="0"/>
            </a:endParaRPr>
          </a:p>
          <a:p>
            <a:pPr lvl="1" algn="just">
              <a:spcBef>
                <a:spcPts val="1400"/>
              </a:spcBef>
            </a:pPr>
            <a:r>
              <a:rPr lang="en-US" sz="2200" dirty="0" smtClean="0">
                <a:solidFill>
                  <a:schemeClr val="accent3">
                    <a:lumMod val="25000"/>
                  </a:schemeClr>
                </a:solidFill>
                <a:latin typeface="Abadi" panose="020B0604020104020204" pitchFamily="34" charset="0"/>
              </a:rPr>
              <a:t>What and how features effect the landing process.</a:t>
            </a:r>
            <a:endParaRPr lang="ar-SA" sz="2200" dirty="0">
              <a:solidFill>
                <a:schemeClr val="accent3">
                  <a:lumMod val="25000"/>
                </a:schemeClr>
              </a:solidFill>
              <a:latin typeface="Abadi" panose="020B0604020104020204" pitchFamily="34" charset="0"/>
            </a:endParaRPr>
          </a:p>
          <a:p>
            <a:pPr lvl="1" algn="just">
              <a:spcBef>
                <a:spcPts val="1400"/>
              </a:spcBef>
            </a:pPr>
            <a:r>
              <a:rPr lang="en-US" sz="2200" dirty="0" smtClean="0">
                <a:solidFill>
                  <a:schemeClr val="accent3">
                    <a:lumMod val="25000"/>
                  </a:schemeClr>
                </a:solidFill>
                <a:latin typeface="Abadi" panose="020B0604020104020204" pitchFamily="34" charset="0"/>
              </a:rPr>
              <a:t>build </a:t>
            </a:r>
            <a:r>
              <a:rPr lang="en-US" sz="2200" dirty="0">
                <a:solidFill>
                  <a:schemeClr val="accent3">
                    <a:lumMod val="25000"/>
                  </a:schemeClr>
                </a:solidFill>
                <a:latin typeface="Abadi" panose="020B0604020104020204" pitchFamily="34" charset="0"/>
              </a:rPr>
              <a:t>a prediction mechanism to </a:t>
            </a:r>
            <a:r>
              <a:rPr lang="en-US" sz="2200" dirty="0" smtClean="0">
                <a:solidFill>
                  <a:schemeClr val="accent3">
                    <a:lumMod val="25000"/>
                  </a:schemeClr>
                </a:solidFill>
                <a:latin typeface="Abadi" panose="020B0604020104020204" pitchFamily="34" charset="0"/>
              </a:rPr>
              <a:t>find wither </a:t>
            </a:r>
            <a:r>
              <a:rPr lang="en-US" sz="2200" dirty="0">
                <a:solidFill>
                  <a:schemeClr val="accent3">
                    <a:lumMod val="25000"/>
                  </a:schemeClr>
                </a:solidFill>
                <a:latin typeface="Abadi" panose="020B0604020104020204" pitchFamily="34" charset="0"/>
              </a:rPr>
              <a:t>the first </a:t>
            </a:r>
            <a:r>
              <a:rPr lang="en-US" sz="2200" dirty="0">
                <a:solidFill>
                  <a:schemeClr val="accent3">
                    <a:lumMod val="25000"/>
                  </a:schemeClr>
                </a:solidFill>
                <a:latin typeface="Abadi" panose="020B0604020104020204" pitchFamily="34" charset="0"/>
              </a:rPr>
              <a:t>stage will </a:t>
            </a:r>
            <a:r>
              <a:rPr lang="en-US" sz="2200" dirty="0" smtClean="0">
                <a:solidFill>
                  <a:schemeClr val="accent3">
                    <a:lumMod val="25000"/>
                  </a:schemeClr>
                </a:solidFill>
                <a:latin typeface="Abadi" panose="020B0604020104020204" pitchFamily="34" charset="0"/>
              </a:rPr>
              <a:t>land successfully </a:t>
            </a:r>
            <a:r>
              <a:rPr lang="en-US" sz="2200" dirty="0">
                <a:solidFill>
                  <a:schemeClr val="accent3">
                    <a:lumMod val="25000"/>
                  </a:schemeClr>
                </a:solidFill>
                <a:latin typeface="Abadi" panose="020B0604020104020204" pitchFamily="34" charset="0"/>
              </a:rPr>
              <a:t>or not based on different situation.</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Highest Launch Success Ratio Site</a:t>
            </a:r>
            <a:endParaRPr lang="en-US" dirty="0">
              <a:solidFill>
                <a:srgbClr val="0B49CB"/>
              </a:solidFill>
              <a:latin typeface="Abadi"/>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(CCAFS LC-40) has 73.1% of Landing success Outcomes.</a:t>
            </a: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4"/>
            <a:ext cx="10687961" cy="3604399"/>
          </a:xfrm>
          <a:prstGeom prst="rect">
            <a:avLst/>
          </a:prstGeom>
          <a:ln>
            <a:solidFill>
              <a:schemeClr val="tx1"/>
            </a:solidFill>
          </a:ln>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All Sites Payload vs. Launch Outcome</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421174"/>
            <a:ext cx="10687961" cy="3604399"/>
          </a:xfrm>
          <a:prstGeom prst="rect">
            <a:avLst/>
          </a:prstGeom>
          <a:ln>
            <a:solidFill>
              <a:schemeClr val="tx1"/>
            </a:solidFill>
          </a:ln>
        </p:spPr>
      </p:pic>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success Outcomes is more when Booster version is (FT) with low Payload, and less when it is (v1.1)</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10" name="Chart 9"/>
          <p:cNvGraphicFramePr/>
          <p:nvPr>
            <p:extLst>
              <p:ext uri="{D42A27DB-BD31-4B8C-83A1-F6EECF244321}">
                <p14:modId xmlns:p14="http://schemas.microsoft.com/office/powerpoint/2010/main" val="3325252406"/>
              </p:ext>
            </p:extLst>
          </p:nvPr>
        </p:nvGraphicFramePr>
        <p:xfrm>
          <a:off x="770011" y="2421174"/>
          <a:ext cx="10515600" cy="3604399"/>
        </p:xfrm>
        <a:graphic>
          <a:graphicData uri="http://schemas.openxmlformats.org/drawingml/2006/chart">
            <c:chart xmlns:c="http://schemas.openxmlformats.org/drawingml/2006/chart" xmlns:r="http://schemas.openxmlformats.org/officeDocument/2006/relationships" r:id="rId3"/>
          </a:graphicData>
        </a:graphic>
      </p:graphicFrame>
      <p:sp>
        <p:nvSpPr>
          <p:cNvPr id="11"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10515600" cy="10259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Accuracy of the all  models has nearly the same value.</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95200"/>
            <a:ext cx="5121123" cy="17227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model predict all success landing samples rightly.</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model predict a half of the failure landing samples rightly.</a:t>
            </a:r>
            <a:endParaRPr lang="en-US" sz="2200" dirty="0">
              <a:solidFill>
                <a:schemeClr val="accent3">
                  <a:lumMod val="25000"/>
                </a:schemeClr>
              </a:solidFill>
              <a:latin typeface="Abadi" panose="020B0604020104020204" pitchFamily="34"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95200"/>
            <a:ext cx="5189611" cy="4630373"/>
          </a:xfrm>
          <a:prstGeom prst="rect">
            <a:avLst/>
          </a:prstGeom>
          <a:ln>
            <a:solidFill>
              <a:schemeClr val="tx1"/>
            </a:solidFill>
          </a:ln>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0" y="1310271"/>
            <a:ext cx="10687961" cy="4495293"/>
          </a:xfrm>
          <a:prstGeom prst="rect">
            <a:avLst/>
          </a:prstGeom>
        </p:spPr>
        <p:txBody>
          <a:bodyPr>
            <a:noAutofit/>
          </a:bodyPr>
          <a:lstStyle/>
          <a:p>
            <a:pPr algn="just">
              <a:spcBef>
                <a:spcPts val="1400"/>
              </a:spcBef>
            </a:pPr>
            <a:r>
              <a:rPr lang="en-US" sz="2000" dirty="0" smtClean="0">
                <a:solidFill>
                  <a:schemeClr val="accent3">
                    <a:lumMod val="25000"/>
                  </a:schemeClr>
                </a:solidFill>
                <a:latin typeface="Abadi" panose="020B0604020104020204" pitchFamily="34" charset="0"/>
              </a:rPr>
              <a:t>Studied SpaceX </a:t>
            </a:r>
            <a:r>
              <a:rPr lang="en-US" sz="2000" dirty="0">
                <a:solidFill>
                  <a:schemeClr val="accent3">
                    <a:lumMod val="25000"/>
                  </a:schemeClr>
                </a:solidFill>
                <a:latin typeface="Abadi" panose="020B0604020104020204" pitchFamily="34" charset="0"/>
              </a:rPr>
              <a:t>data </a:t>
            </a:r>
            <a:r>
              <a:rPr lang="en-US" sz="2000" dirty="0" smtClean="0">
                <a:solidFill>
                  <a:schemeClr val="accent3">
                    <a:lumMod val="25000"/>
                  </a:schemeClr>
                </a:solidFill>
                <a:latin typeface="Abadi" panose="020B0604020104020204" pitchFamily="34" charset="0"/>
              </a:rPr>
              <a:t>to </a:t>
            </a:r>
            <a:r>
              <a:rPr lang="en-US" sz="2000" dirty="0">
                <a:solidFill>
                  <a:schemeClr val="accent3">
                    <a:lumMod val="25000"/>
                  </a:schemeClr>
                </a:solidFill>
                <a:latin typeface="Abadi" panose="020B0604020104020204" pitchFamily="34" charset="0"/>
              </a:rPr>
              <a:t>figure </a:t>
            </a:r>
            <a:r>
              <a:rPr lang="en-US" sz="2000" dirty="0" smtClean="0">
                <a:solidFill>
                  <a:schemeClr val="accent3">
                    <a:lumMod val="25000"/>
                  </a:schemeClr>
                </a:solidFill>
                <a:latin typeface="Abadi" panose="020B0604020104020204" pitchFamily="34" charset="0"/>
              </a:rPr>
              <a:t>out what and how features effect the return of the first stage of their rockets and build a prediction model for this process, </a:t>
            </a:r>
            <a:r>
              <a:rPr lang="en-US" sz="2000" dirty="0" smtClean="0">
                <a:solidFill>
                  <a:schemeClr val="accent3">
                    <a:lumMod val="25000"/>
                  </a:schemeClr>
                </a:solidFill>
                <a:latin typeface="Abadi" panose="020B0604020104020204" pitchFamily="34" charset="0"/>
              </a:rPr>
              <a:t>Found that there is relation between (Flight Number), (Payload), (Orbit), (Booster version) and (Launch Site) against the Landing Outcomes.</a:t>
            </a:r>
          </a:p>
          <a:p>
            <a:pPr algn="just">
              <a:lnSpc>
                <a:spcPct val="100000"/>
              </a:lnSpc>
              <a:spcBef>
                <a:spcPts val="1400"/>
              </a:spcBef>
            </a:pPr>
            <a:r>
              <a:rPr lang="en-US" sz="2000" dirty="0" smtClean="0">
                <a:solidFill>
                  <a:schemeClr val="accent3">
                    <a:lumMod val="25000"/>
                  </a:schemeClr>
                </a:solidFill>
                <a:latin typeface="Abadi" panose="020B0604020104020204" pitchFamily="34" charset="0"/>
              </a:rPr>
              <a:t>As much as the (Flight Number) increase the Landing is more to success, </a:t>
            </a:r>
            <a:r>
              <a:rPr lang="en-US" sz="2000" dirty="0" smtClean="0">
                <a:solidFill>
                  <a:schemeClr val="accent3">
                    <a:lumMod val="25000"/>
                  </a:schemeClr>
                </a:solidFill>
                <a:latin typeface="Abadi" panose="020B0604020104020204" pitchFamily="34" charset="0"/>
              </a:rPr>
              <a:t>such like Orbits (</a:t>
            </a:r>
            <a:r>
              <a:rPr lang="en-US" sz="2000" dirty="0">
                <a:solidFill>
                  <a:schemeClr val="accent3">
                    <a:lumMod val="25000"/>
                  </a:schemeClr>
                </a:solidFill>
                <a:latin typeface="Abadi" panose="020B0604020104020204" pitchFamily="34" charset="0"/>
              </a:rPr>
              <a:t>VLEO – LEO –</a:t>
            </a:r>
            <a:r>
              <a:rPr lang="en-US" sz="2000" dirty="0" smtClean="0">
                <a:solidFill>
                  <a:schemeClr val="accent3">
                    <a:lumMod val="25000"/>
                  </a:schemeClr>
                </a:solidFill>
                <a:latin typeface="Abadi" panose="020B0604020104020204" pitchFamily="34" charset="0"/>
              </a:rPr>
              <a:t> SSO), Launch sites (VAFB SLC-4E </a:t>
            </a:r>
            <a:r>
              <a:rPr lang="en-US" sz="2000" dirty="0">
                <a:solidFill>
                  <a:schemeClr val="accent3">
                    <a:lumMod val="25000"/>
                  </a:schemeClr>
                </a:solidFill>
                <a:latin typeface="Abadi" panose="020B0604020104020204" pitchFamily="34" charset="0"/>
              </a:rPr>
              <a:t>–</a:t>
            </a:r>
            <a:r>
              <a:rPr lang="en-US" sz="2000" dirty="0" smtClean="0">
                <a:solidFill>
                  <a:schemeClr val="accent3">
                    <a:lumMod val="25000"/>
                  </a:schemeClr>
                </a:solidFill>
                <a:latin typeface="Abadi" panose="020B0604020104020204" pitchFamily="34" charset="0"/>
              </a:rPr>
              <a:t> KSC </a:t>
            </a:r>
            <a:r>
              <a:rPr lang="en-US" sz="2000" dirty="0">
                <a:solidFill>
                  <a:schemeClr val="accent3">
                    <a:lumMod val="25000"/>
                  </a:schemeClr>
                </a:solidFill>
                <a:latin typeface="Abadi" panose="020B0604020104020204" pitchFamily="34" charset="0"/>
              </a:rPr>
              <a:t>LC-39A) </a:t>
            </a:r>
            <a:r>
              <a:rPr lang="en-US" sz="2000" dirty="0" smtClean="0">
                <a:solidFill>
                  <a:schemeClr val="accent3">
                    <a:lumMod val="25000"/>
                  </a:schemeClr>
                </a:solidFill>
                <a:latin typeface="Abadi" panose="020B0604020104020204" pitchFamily="34" charset="0"/>
              </a:rPr>
              <a:t>and Booster versions (FB) on the other hand (Payload) increase cause the opposite.</a:t>
            </a:r>
          </a:p>
          <a:p>
            <a:pPr algn="just">
              <a:lnSpc>
                <a:spcPct val="120000"/>
              </a:lnSpc>
              <a:spcBef>
                <a:spcPts val="1400"/>
              </a:spcBef>
            </a:pPr>
            <a:r>
              <a:rPr lang="en-US" sz="2000" dirty="0" smtClean="0">
                <a:solidFill>
                  <a:schemeClr val="accent3">
                    <a:lumMod val="25000"/>
                  </a:schemeClr>
                </a:solidFill>
                <a:latin typeface="Abadi" panose="020B0604020104020204" pitchFamily="34" charset="0"/>
              </a:rPr>
              <a:t>Performed a predictive </a:t>
            </a:r>
            <a:r>
              <a:rPr lang="en-US" sz="2000" dirty="0">
                <a:solidFill>
                  <a:schemeClr val="accent3">
                    <a:lumMod val="25000"/>
                  </a:schemeClr>
                </a:solidFill>
                <a:latin typeface="Abadi" panose="020B0604020104020204" pitchFamily="34" charset="0"/>
              </a:rPr>
              <a:t>analysis </a:t>
            </a:r>
            <a:r>
              <a:rPr lang="en-US" sz="2000" dirty="0" smtClean="0">
                <a:solidFill>
                  <a:schemeClr val="accent3">
                    <a:lumMod val="25000"/>
                  </a:schemeClr>
                </a:solidFill>
                <a:latin typeface="Abadi" panose="020B0604020104020204" pitchFamily="34" charset="0"/>
              </a:rPr>
              <a:t>and built a </a:t>
            </a:r>
            <a:r>
              <a:rPr lang="en-US" sz="2000" dirty="0">
                <a:solidFill>
                  <a:schemeClr val="accent3">
                    <a:lumMod val="25000"/>
                  </a:schemeClr>
                </a:solidFill>
                <a:latin typeface="Abadi" panose="020B0604020104020204" pitchFamily="34" charset="0"/>
              </a:rPr>
              <a:t>classification </a:t>
            </a:r>
            <a:r>
              <a:rPr lang="en-US" sz="2000" dirty="0" smtClean="0">
                <a:solidFill>
                  <a:schemeClr val="accent3">
                    <a:lumMod val="25000"/>
                  </a:schemeClr>
                </a:solidFill>
                <a:latin typeface="Abadi" panose="020B0604020104020204" pitchFamily="34" charset="0"/>
              </a:rPr>
              <a:t>models like Logistic </a:t>
            </a:r>
            <a:r>
              <a:rPr lang="en-US" sz="2000" dirty="0">
                <a:solidFill>
                  <a:schemeClr val="accent3">
                    <a:lumMod val="25000"/>
                  </a:schemeClr>
                </a:solidFill>
                <a:latin typeface="Abadi" panose="020B0604020104020204" pitchFamily="34" charset="0"/>
              </a:rPr>
              <a:t>Regression, Support Vector Machine and Others models, evaluated by Confusion Matrix </a:t>
            </a:r>
            <a:r>
              <a:rPr lang="en-US" sz="2000" dirty="0" smtClean="0">
                <a:solidFill>
                  <a:schemeClr val="accent3">
                    <a:lumMod val="25000"/>
                  </a:schemeClr>
                </a:solidFill>
                <a:latin typeface="Abadi" panose="020B0604020104020204" pitchFamily="34" charset="0"/>
              </a:rPr>
              <a:t>and Accuracy metrics, afford 83% of certainty to give the right Outcome, depending on the studied features.</a:t>
            </a:r>
          </a:p>
          <a:p>
            <a:pPr algn="just">
              <a:lnSpc>
                <a:spcPct val="120000"/>
              </a:lnSpc>
              <a:spcBef>
                <a:spcPts val="1400"/>
              </a:spcBef>
            </a:pPr>
            <a:r>
              <a:rPr lang="en-US" sz="2000" dirty="0">
                <a:solidFill>
                  <a:schemeClr val="accent3">
                    <a:lumMod val="25000"/>
                  </a:schemeClr>
                </a:solidFill>
                <a:latin typeface="Abadi" panose="020B0604020104020204" pitchFamily="34" charset="0"/>
              </a:rPr>
              <a:t>The results are SpaceY can figure out what standards that has an effect on the landing process and predict whether their Rocket first stage will landing safety or not with 83% of certainty</a:t>
            </a:r>
            <a:r>
              <a:rPr lang="en-US" sz="2000" dirty="0" smtClean="0">
                <a:solidFill>
                  <a:schemeClr val="accent3">
                    <a:lumMod val="25000"/>
                  </a:schemeClr>
                </a:solidFill>
                <a:latin typeface="Abadi" panose="020B0604020104020204" pitchFamily="34" charset="0"/>
              </a:rPr>
              <a:t>.</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473005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b="1" dirty="0">
                <a:solidFill>
                  <a:schemeClr val="accent3">
                    <a:lumMod val="25000"/>
                  </a:schemeClr>
                </a:solidFill>
                <a:latin typeface="Abadi"/>
              </a:rPr>
              <a:t>Data </a:t>
            </a:r>
            <a:r>
              <a:rPr lang="en-US" sz="8000" b="1" dirty="0" smtClean="0">
                <a:solidFill>
                  <a:schemeClr val="accent3">
                    <a:lumMod val="25000"/>
                  </a:schemeClr>
                </a:solidFill>
                <a:latin typeface="Abadi"/>
              </a:rPr>
              <a:t>collection</a:t>
            </a:r>
            <a:r>
              <a:rPr lang="en-US" sz="8000" dirty="0">
                <a:solidFill>
                  <a:schemeClr val="accent3">
                    <a:lumMod val="25000"/>
                  </a:schemeClr>
                </a:solidFill>
                <a:latin typeface="Abadi"/>
              </a:rPr>
              <a:t>,</a:t>
            </a:r>
            <a:r>
              <a:rPr lang="en-US" sz="8000" dirty="0" smtClean="0">
                <a:solidFill>
                  <a:schemeClr val="accent3">
                    <a:lumMod val="25000"/>
                  </a:schemeClr>
                </a:solidFill>
                <a:latin typeface="Abadi"/>
              </a:rPr>
              <a:t> </a:t>
            </a:r>
            <a:r>
              <a:rPr lang="en-US" sz="8000" dirty="0" smtClean="0">
                <a:solidFill>
                  <a:schemeClr val="tx1"/>
                </a:solidFill>
                <a:latin typeface="Abadi"/>
              </a:rPr>
              <a:t>Data was collected using Spacex Apies and web scraping. </a:t>
            </a:r>
          </a:p>
          <a:p>
            <a:pPr>
              <a:lnSpc>
                <a:spcPct val="120000"/>
              </a:lnSpc>
              <a:spcBef>
                <a:spcPts val="1400"/>
              </a:spcBef>
            </a:pPr>
            <a:r>
              <a:rPr lang="en-US" sz="8000" b="1" dirty="0" smtClean="0">
                <a:solidFill>
                  <a:schemeClr val="accent3">
                    <a:lumMod val="25000"/>
                  </a:schemeClr>
                </a:solidFill>
                <a:latin typeface="Abadi"/>
              </a:rPr>
              <a:t>data wrangling</a:t>
            </a:r>
            <a:r>
              <a:rPr lang="en-US" sz="8000" dirty="0" smtClean="0">
                <a:solidFill>
                  <a:schemeClr val="accent3">
                    <a:lumMod val="25000"/>
                  </a:schemeClr>
                </a:solidFill>
                <a:latin typeface="Abadi"/>
              </a:rPr>
              <a:t> found patters in data like Launches Sites, Orbits and Landing Outcomes.</a:t>
            </a:r>
            <a:endParaRPr lang="en-US" sz="8000" dirty="0" smtClean="0">
              <a:solidFill>
                <a:schemeClr val="bg2">
                  <a:lumMod val="50000"/>
                </a:schemeClr>
              </a:solidFill>
              <a:latin typeface="Abadi"/>
            </a:endParaRPr>
          </a:p>
          <a:p>
            <a:pPr>
              <a:lnSpc>
                <a:spcPct val="120000"/>
              </a:lnSpc>
              <a:spcBef>
                <a:spcPts val="1400"/>
              </a:spcBef>
            </a:pPr>
            <a:r>
              <a:rPr lang="en-US" sz="8000" b="1" dirty="0" smtClean="0">
                <a:solidFill>
                  <a:schemeClr val="accent3">
                    <a:lumMod val="25000"/>
                  </a:schemeClr>
                </a:solidFill>
                <a:latin typeface="Abadi"/>
              </a:rPr>
              <a:t>Exploratory data </a:t>
            </a:r>
            <a:r>
              <a:rPr lang="en-US" sz="8000" b="1" dirty="0">
                <a:solidFill>
                  <a:schemeClr val="accent3">
                    <a:lumMod val="25000"/>
                  </a:schemeClr>
                </a:solidFill>
                <a:latin typeface="Abadi"/>
              </a:rPr>
              <a:t>analysis (</a:t>
            </a:r>
            <a:r>
              <a:rPr lang="en-US" sz="8000" b="1" dirty="0" smtClean="0">
                <a:solidFill>
                  <a:schemeClr val="accent3">
                    <a:lumMod val="25000"/>
                  </a:schemeClr>
                </a:solidFill>
                <a:latin typeface="Abadi"/>
              </a:rPr>
              <a:t>EDA)</a:t>
            </a:r>
            <a:r>
              <a:rPr lang="en-US" sz="8000" dirty="0" smtClean="0">
                <a:solidFill>
                  <a:schemeClr val="accent3">
                    <a:lumMod val="25000"/>
                  </a:schemeClr>
                </a:solidFill>
                <a:latin typeface="Abadi"/>
              </a:rPr>
              <a:t> </a:t>
            </a:r>
            <a:r>
              <a:rPr lang="en-US" sz="8000" dirty="0" smtClean="0">
                <a:solidFill>
                  <a:schemeClr val="accent3">
                    <a:lumMod val="25000"/>
                  </a:schemeClr>
                </a:solidFill>
                <a:latin typeface="Abadi"/>
              </a:rPr>
              <a:t>using </a:t>
            </a:r>
            <a:r>
              <a:rPr lang="en-US" sz="8000" dirty="0">
                <a:solidFill>
                  <a:schemeClr val="accent3">
                    <a:lumMod val="25000"/>
                  </a:schemeClr>
                </a:solidFill>
                <a:latin typeface="Abadi"/>
              </a:rPr>
              <a:t>visualization and </a:t>
            </a:r>
            <a:r>
              <a:rPr lang="en-US" sz="8000" dirty="0" smtClean="0">
                <a:solidFill>
                  <a:schemeClr val="accent3">
                    <a:lumMod val="25000"/>
                  </a:schemeClr>
                </a:solidFill>
                <a:latin typeface="Abadi"/>
              </a:rPr>
              <a:t>SQL show the features that have a relation with the Landing </a:t>
            </a:r>
            <a:r>
              <a:rPr lang="en-US" sz="8000" dirty="0" smtClean="0">
                <a:solidFill>
                  <a:schemeClr val="accent3">
                    <a:lumMod val="25000"/>
                  </a:schemeClr>
                </a:solidFill>
                <a:latin typeface="Abadi"/>
              </a:rPr>
              <a:t>O</a:t>
            </a:r>
            <a:r>
              <a:rPr lang="en-US" sz="8000" dirty="0" smtClean="0">
                <a:solidFill>
                  <a:schemeClr val="accent3">
                    <a:lumMod val="25000"/>
                  </a:schemeClr>
                </a:solidFill>
                <a:latin typeface="Abadi"/>
              </a:rPr>
              <a:t>utcomes like (Flight Number, Payload and Orbit).</a:t>
            </a:r>
            <a:endParaRPr lang="en-US" sz="8000" dirty="0">
              <a:solidFill>
                <a:schemeClr val="accent3">
                  <a:lumMod val="25000"/>
                </a:schemeClr>
              </a:solidFill>
              <a:latin typeface="Abadi"/>
            </a:endParaRPr>
          </a:p>
          <a:p>
            <a:pPr>
              <a:lnSpc>
                <a:spcPct val="120000"/>
              </a:lnSpc>
              <a:spcBef>
                <a:spcPts val="1400"/>
              </a:spcBef>
            </a:pPr>
            <a:r>
              <a:rPr lang="en-US" sz="8000" b="1" dirty="0" smtClean="0">
                <a:solidFill>
                  <a:schemeClr val="accent3">
                    <a:lumMod val="25000"/>
                  </a:schemeClr>
                </a:solidFill>
                <a:latin typeface="Abadi"/>
              </a:rPr>
              <a:t>interactive </a:t>
            </a:r>
            <a:r>
              <a:rPr lang="en-US" sz="8000" b="1" dirty="0">
                <a:solidFill>
                  <a:schemeClr val="accent3">
                    <a:lumMod val="25000"/>
                  </a:schemeClr>
                </a:solidFill>
                <a:latin typeface="Abadi"/>
              </a:rPr>
              <a:t>visual </a:t>
            </a:r>
            <a:r>
              <a:rPr lang="en-US" sz="8000" b="1" dirty="0" smtClean="0">
                <a:solidFill>
                  <a:schemeClr val="accent3">
                    <a:lumMod val="25000"/>
                  </a:schemeClr>
                </a:solidFill>
                <a:latin typeface="Abadi"/>
              </a:rPr>
              <a:t>analytics</a:t>
            </a:r>
            <a:r>
              <a:rPr lang="en-US" sz="8000" dirty="0" smtClean="0">
                <a:solidFill>
                  <a:schemeClr val="accent3">
                    <a:lumMod val="25000"/>
                  </a:schemeClr>
                </a:solidFill>
                <a:latin typeface="Abadi"/>
              </a:rPr>
              <a:t>:</a:t>
            </a:r>
            <a:r>
              <a:rPr lang="en-US" sz="8000" b="1" dirty="0" smtClean="0">
                <a:solidFill>
                  <a:schemeClr val="accent3">
                    <a:lumMod val="25000"/>
                  </a:schemeClr>
                </a:solidFill>
                <a:latin typeface="Abadi"/>
              </a:rPr>
              <a:t> </a:t>
            </a:r>
            <a:r>
              <a:rPr lang="en-US" sz="8000" dirty="0" smtClean="0">
                <a:solidFill>
                  <a:schemeClr val="accent3">
                    <a:lumMod val="25000"/>
                  </a:schemeClr>
                </a:solidFill>
                <a:latin typeface="Abadi"/>
              </a:rPr>
              <a:t>using Folium map </a:t>
            </a:r>
            <a:r>
              <a:rPr lang="en-US" sz="8000" dirty="0">
                <a:solidFill>
                  <a:schemeClr val="accent3">
                    <a:lumMod val="25000"/>
                  </a:schemeClr>
                </a:solidFill>
                <a:latin typeface="Abadi"/>
              </a:rPr>
              <a:t>and Plotly </a:t>
            </a:r>
            <a:r>
              <a:rPr lang="en-US" sz="8000" dirty="0" smtClean="0">
                <a:solidFill>
                  <a:schemeClr val="accent3">
                    <a:lumMod val="25000"/>
                  </a:schemeClr>
                </a:solidFill>
                <a:latin typeface="Abadi"/>
              </a:rPr>
              <a:t>Dash appear the distribution of the Launches Sites and the Landing Outcomes for each site, their percent of success and failure, the relation with the payload and the booster.</a:t>
            </a:r>
            <a:endParaRPr lang="en-US" sz="8000" dirty="0">
              <a:solidFill>
                <a:schemeClr val="accent3">
                  <a:lumMod val="25000"/>
                </a:schemeClr>
              </a:solidFill>
              <a:latin typeface="Abadi"/>
            </a:endParaRPr>
          </a:p>
          <a:p>
            <a:pPr>
              <a:lnSpc>
                <a:spcPct val="120000"/>
              </a:lnSpc>
              <a:spcBef>
                <a:spcPts val="1400"/>
              </a:spcBef>
            </a:pPr>
            <a:r>
              <a:rPr lang="en-US" sz="8000" b="1" dirty="0" smtClean="0">
                <a:solidFill>
                  <a:schemeClr val="accent3">
                    <a:lumMod val="25000"/>
                  </a:schemeClr>
                </a:solidFill>
                <a:latin typeface="Abadi"/>
              </a:rPr>
              <a:t>Performing </a:t>
            </a:r>
            <a:r>
              <a:rPr lang="en-US" sz="8000" b="1" dirty="0">
                <a:solidFill>
                  <a:schemeClr val="accent3">
                    <a:lumMod val="25000"/>
                  </a:schemeClr>
                </a:solidFill>
                <a:latin typeface="Abadi"/>
              </a:rPr>
              <a:t>predictive </a:t>
            </a:r>
            <a:r>
              <a:rPr lang="en-US" sz="8000" b="1" dirty="0" smtClean="0">
                <a:solidFill>
                  <a:schemeClr val="accent3">
                    <a:lumMod val="25000"/>
                  </a:schemeClr>
                </a:solidFill>
                <a:latin typeface="Abadi"/>
              </a:rPr>
              <a:t>analysis</a:t>
            </a:r>
            <a:r>
              <a:rPr lang="en-US" sz="8000" dirty="0" smtClean="0">
                <a:solidFill>
                  <a:schemeClr val="accent3">
                    <a:lumMod val="25000"/>
                  </a:schemeClr>
                </a:solidFill>
                <a:latin typeface="Abadi"/>
              </a:rPr>
              <a:t>: by building a </a:t>
            </a:r>
            <a:r>
              <a:rPr lang="en-US" sz="8000" dirty="0">
                <a:solidFill>
                  <a:schemeClr val="accent3">
                    <a:lumMod val="25000"/>
                  </a:schemeClr>
                </a:solidFill>
                <a:latin typeface="Abadi"/>
              </a:rPr>
              <a:t>classification </a:t>
            </a:r>
            <a:r>
              <a:rPr lang="en-US" sz="8000" dirty="0" smtClean="0">
                <a:solidFill>
                  <a:schemeClr val="accent3">
                    <a:lumMod val="25000"/>
                  </a:schemeClr>
                </a:solidFill>
                <a:latin typeface="Abadi"/>
              </a:rPr>
              <a:t>models like Logistic Regression, Support Vector Machine and Others models, evaluated by Confusion Matrix and Accuracy.</a:t>
            </a:r>
            <a:endParaRPr lang="en-US" sz="80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15600" cy="4351338"/>
          </a:xfrm>
          <a:prstGeom prst="rect">
            <a:avLst/>
          </a:prstGeom>
        </p:spPr>
        <p:txBody>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data </a:t>
            </a:r>
            <a:r>
              <a:rPr lang="en-US" sz="2200" dirty="0">
                <a:solidFill>
                  <a:schemeClr val="accent3">
                    <a:lumMod val="25000"/>
                  </a:schemeClr>
                </a:solidFill>
                <a:latin typeface="Abadi" panose="020B0604020104020204" pitchFamily="34" charset="0"/>
              </a:rPr>
              <a:t>sets were </a:t>
            </a:r>
            <a:r>
              <a:rPr lang="en-US" sz="2200" dirty="0" smtClean="0">
                <a:solidFill>
                  <a:schemeClr val="accent3">
                    <a:lumMod val="25000"/>
                  </a:schemeClr>
                </a:solidFill>
                <a:latin typeface="Abadi" panose="020B0604020104020204" pitchFamily="34" charset="0"/>
              </a:rPr>
              <a:t>collected from Spacexs apis and Wikipedia.</a:t>
            </a:r>
          </a:p>
          <a:p>
            <a:pPr>
              <a:lnSpc>
                <a:spcPct val="100000"/>
              </a:lnSpc>
              <a:spcBef>
                <a:spcPts val="1400"/>
              </a:spcBef>
            </a:pPr>
            <a:r>
              <a:rPr lang="en-US" sz="2200" dirty="0" smtClean="0">
                <a:solidFill>
                  <a:schemeClr val="accent3">
                    <a:lumMod val="25000"/>
                  </a:schemeClr>
                </a:solidFill>
                <a:latin typeface="Abadi" panose="020B0604020104020204" pitchFamily="34" charset="0"/>
              </a:rPr>
              <a:t>At first downloading data from the sources.</a:t>
            </a:r>
          </a:p>
          <a:p>
            <a:pPr>
              <a:lnSpc>
                <a:spcPct val="100000"/>
              </a:lnSpc>
              <a:spcBef>
                <a:spcPts val="1400"/>
              </a:spcBef>
            </a:pPr>
            <a:r>
              <a:rPr lang="en-US" sz="2200" dirty="0" smtClean="0">
                <a:solidFill>
                  <a:schemeClr val="accent3">
                    <a:lumMod val="25000"/>
                  </a:schemeClr>
                </a:solidFill>
                <a:latin typeface="Abadi" panose="020B0604020104020204" pitchFamily="34" charset="0"/>
              </a:rPr>
              <a:t>Next extracting data that relate to the issues.</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Then save the data </a:t>
            </a:r>
            <a:r>
              <a:rPr lang="en-US" sz="2200" dirty="0">
                <a:solidFill>
                  <a:schemeClr val="accent3">
                    <a:lumMod val="25000"/>
                  </a:schemeClr>
                </a:solidFill>
                <a:latin typeface="Abadi" panose="020B0604020104020204" pitchFamily="34" charset="0"/>
              </a:rPr>
              <a:t>in relational </a:t>
            </a:r>
            <a:r>
              <a:rPr lang="en-US" sz="2200" dirty="0" smtClean="0">
                <a:solidFill>
                  <a:schemeClr val="accent3">
                    <a:lumMod val="25000"/>
                  </a:schemeClr>
                </a:solidFill>
                <a:latin typeface="Abadi" panose="020B0604020104020204" pitchFamily="34" charset="0"/>
              </a:rPr>
              <a:t>form.</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2278251"/>
            <a:ext cx="4867140" cy="478025"/>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hlinkClick r:id="rId4"/>
              </a:rPr>
              <a:t> GitHub URL for SpaceX API calls file.</a:t>
            </a:r>
            <a:endParaRPr lang="en-US" sz="2200" dirty="0" smtClean="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TextBox 8"/>
          <p:cNvSpPr txBox="1"/>
          <p:nvPr/>
        </p:nvSpPr>
        <p:spPr>
          <a:xfrm>
            <a:off x="820738" y="1766807"/>
            <a:ext cx="9454638" cy="430887"/>
          </a:xfrm>
          <a:prstGeom prst="rect">
            <a:avLst/>
          </a:prstGeom>
          <a:noFill/>
        </p:spPr>
        <p:txBody>
          <a:bodyPr wrap="square" rtlCol="0">
            <a:spAutoFit/>
          </a:bodyPr>
          <a:lstStyle/>
          <a:p>
            <a:pPr marL="342900" indent="-342900">
              <a:buFont typeface="Arial" panose="020B0604020202020204" pitchFamily="34" charset="0"/>
              <a:buChar char="•"/>
            </a:pPr>
            <a:r>
              <a:rPr lang="en-US" sz="2200" dirty="0" smtClean="0">
                <a:solidFill>
                  <a:schemeClr val="accent3">
                    <a:lumMod val="25000"/>
                  </a:schemeClr>
                </a:solidFill>
                <a:latin typeface="Abadi" panose="020B0604020104020204" pitchFamily="34" charset="0"/>
              </a:rPr>
              <a:t>Data Collected by Spacex APIs, with just Falcon 9* Booster Version.</a:t>
            </a:r>
          </a:p>
        </p:txBody>
      </p:sp>
      <p:graphicFrame>
        <p:nvGraphicFramePr>
          <p:cNvPr id="11" name="Table 10"/>
          <p:cNvGraphicFramePr>
            <a:graphicFrameLocks noGrp="1"/>
          </p:cNvGraphicFramePr>
          <p:nvPr>
            <p:extLst>
              <p:ext uri="{D42A27DB-BD31-4B8C-83A1-F6EECF244321}">
                <p14:modId xmlns:p14="http://schemas.microsoft.com/office/powerpoint/2010/main" val="2692014636"/>
              </p:ext>
            </p:extLst>
          </p:nvPr>
        </p:nvGraphicFramePr>
        <p:xfrm>
          <a:off x="820737" y="2836831"/>
          <a:ext cx="10464877" cy="3250768"/>
        </p:xfrm>
        <a:graphic>
          <a:graphicData uri="http://schemas.openxmlformats.org/drawingml/2006/table">
            <a:tbl>
              <a:tblPr firstRow="1">
                <a:tableStyleId>{5C22544A-7EE6-4342-B048-85BDC9FD1C3A}</a:tableStyleId>
              </a:tblPr>
              <a:tblGrid>
                <a:gridCol w="615581">
                  <a:extLst>
                    <a:ext uri="{9D8B030D-6E8A-4147-A177-3AD203B41FA5}">
                      <a16:colId xmlns:a16="http://schemas.microsoft.com/office/drawing/2014/main" val="1690069363"/>
                    </a:ext>
                  </a:extLst>
                </a:gridCol>
                <a:gridCol w="615581">
                  <a:extLst>
                    <a:ext uri="{9D8B030D-6E8A-4147-A177-3AD203B41FA5}">
                      <a16:colId xmlns:a16="http://schemas.microsoft.com/office/drawing/2014/main" val="3863724554"/>
                    </a:ext>
                  </a:extLst>
                </a:gridCol>
                <a:gridCol w="615581">
                  <a:extLst>
                    <a:ext uri="{9D8B030D-6E8A-4147-A177-3AD203B41FA5}">
                      <a16:colId xmlns:a16="http://schemas.microsoft.com/office/drawing/2014/main" val="117882141"/>
                    </a:ext>
                  </a:extLst>
                </a:gridCol>
                <a:gridCol w="615581">
                  <a:extLst>
                    <a:ext uri="{9D8B030D-6E8A-4147-A177-3AD203B41FA5}">
                      <a16:colId xmlns:a16="http://schemas.microsoft.com/office/drawing/2014/main" val="1156302576"/>
                    </a:ext>
                  </a:extLst>
                </a:gridCol>
                <a:gridCol w="615581">
                  <a:extLst>
                    <a:ext uri="{9D8B030D-6E8A-4147-A177-3AD203B41FA5}">
                      <a16:colId xmlns:a16="http://schemas.microsoft.com/office/drawing/2014/main" val="201195261"/>
                    </a:ext>
                  </a:extLst>
                </a:gridCol>
                <a:gridCol w="615581">
                  <a:extLst>
                    <a:ext uri="{9D8B030D-6E8A-4147-A177-3AD203B41FA5}">
                      <a16:colId xmlns:a16="http://schemas.microsoft.com/office/drawing/2014/main" val="1858535200"/>
                    </a:ext>
                  </a:extLst>
                </a:gridCol>
                <a:gridCol w="615581">
                  <a:extLst>
                    <a:ext uri="{9D8B030D-6E8A-4147-A177-3AD203B41FA5}">
                      <a16:colId xmlns:a16="http://schemas.microsoft.com/office/drawing/2014/main" val="800009821"/>
                    </a:ext>
                  </a:extLst>
                </a:gridCol>
                <a:gridCol w="615581">
                  <a:extLst>
                    <a:ext uri="{9D8B030D-6E8A-4147-A177-3AD203B41FA5}">
                      <a16:colId xmlns:a16="http://schemas.microsoft.com/office/drawing/2014/main" val="3821315704"/>
                    </a:ext>
                  </a:extLst>
                </a:gridCol>
                <a:gridCol w="615581">
                  <a:extLst>
                    <a:ext uri="{9D8B030D-6E8A-4147-A177-3AD203B41FA5}">
                      <a16:colId xmlns:a16="http://schemas.microsoft.com/office/drawing/2014/main" val="206327610"/>
                    </a:ext>
                  </a:extLst>
                </a:gridCol>
                <a:gridCol w="615581">
                  <a:extLst>
                    <a:ext uri="{9D8B030D-6E8A-4147-A177-3AD203B41FA5}">
                      <a16:colId xmlns:a16="http://schemas.microsoft.com/office/drawing/2014/main" val="1421555800"/>
                    </a:ext>
                  </a:extLst>
                </a:gridCol>
                <a:gridCol w="615581">
                  <a:extLst>
                    <a:ext uri="{9D8B030D-6E8A-4147-A177-3AD203B41FA5}">
                      <a16:colId xmlns:a16="http://schemas.microsoft.com/office/drawing/2014/main" val="1406291719"/>
                    </a:ext>
                  </a:extLst>
                </a:gridCol>
                <a:gridCol w="615581">
                  <a:extLst>
                    <a:ext uri="{9D8B030D-6E8A-4147-A177-3AD203B41FA5}">
                      <a16:colId xmlns:a16="http://schemas.microsoft.com/office/drawing/2014/main" val="2198295143"/>
                    </a:ext>
                  </a:extLst>
                </a:gridCol>
                <a:gridCol w="615581">
                  <a:extLst>
                    <a:ext uri="{9D8B030D-6E8A-4147-A177-3AD203B41FA5}">
                      <a16:colId xmlns:a16="http://schemas.microsoft.com/office/drawing/2014/main" val="2263063092"/>
                    </a:ext>
                  </a:extLst>
                </a:gridCol>
                <a:gridCol w="615581">
                  <a:extLst>
                    <a:ext uri="{9D8B030D-6E8A-4147-A177-3AD203B41FA5}">
                      <a16:colId xmlns:a16="http://schemas.microsoft.com/office/drawing/2014/main" val="3391125682"/>
                    </a:ext>
                  </a:extLst>
                </a:gridCol>
                <a:gridCol w="615581">
                  <a:extLst>
                    <a:ext uri="{9D8B030D-6E8A-4147-A177-3AD203B41FA5}">
                      <a16:colId xmlns:a16="http://schemas.microsoft.com/office/drawing/2014/main" val="2399261419"/>
                    </a:ext>
                  </a:extLst>
                </a:gridCol>
                <a:gridCol w="615581">
                  <a:extLst>
                    <a:ext uri="{9D8B030D-6E8A-4147-A177-3AD203B41FA5}">
                      <a16:colId xmlns:a16="http://schemas.microsoft.com/office/drawing/2014/main" val="1354819241"/>
                    </a:ext>
                  </a:extLst>
                </a:gridCol>
                <a:gridCol w="615581">
                  <a:extLst>
                    <a:ext uri="{9D8B030D-6E8A-4147-A177-3AD203B41FA5}">
                      <a16:colId xmlns:a16="http://schemas.microsoft.com/office/drawing/2014/main" val="4077479155"/>
                    </a:ext>
                  </a:extLst>
                </a:gridCol>
              </a:tblGrid>
              <a:tr h="607380">
                <a:tc>
                  <a:txBody>
                    <a:bodyPr/>
                    <a:lstStyle/>
                    <a:p>
                      <a:pPr algn="r" fontAlgn="ctr"/>
                      <a:r>
                        <a:rPr lang="en-US" sz="1000" dirty="0">
                          <a:effectLst/>
                        </a:rPr>
                        <a:t/>
                      </a:r>
                      <a:br>
                        <a:rPr lang="en-US" sz="1000" dirty="0">
                          <a:effectLst/>
                        </a:rPr>
                      </a:br>
                      <a:r>
                        <a:rPr lang="en-US" sz="1000" dirty="0" smtClean="0">
                          <a:effectLst/>
                        </a:rPr>
                        <a:t>Flight Number</a:t>
                      </a:r>
                      <a:endParaRPr lang="en-US" sz="1000" b="1" dirty="0">
                        <a:effectLst/>
                      </a:endParaRPr>
                    </a:p>
                  </a:txBody>
                  <a:tcPr marL="51802" marR="51802" marT="25901" marB="25901" anchor="ctr"/>
                </a:tc>
                <a:tc>
                  <a:txBody>
                    <a:bodyPr/>
                    <a:lstStyle/>
                    <a:p>
                      <a:pPr algn="r" fontAlgn="ctr"/>
                      <a:r>
                        <a:rPr lang="en-US" sz="1000">
                          <a:effectLst/>
                        </a:rPr>
                        <a:t>Date</a:t>
                      </a:r>
                      <a:endParaRPr lang="en-US" sz="1000" b="1">
                        <a:effectLst/>
                      </a:endParaRPr>
                    </a:p>
                  </a:txBody>
                  <a:tcPr marL="51802" marR="51802" marT="25901" marB="25901" anchor="ctr"/>
                </a:tc>
                <a:tc>
                  <a:txBody>
                    <a:bodyPr/>
                    <a:lstStyle/>
                    <a:p>
                      <a:pPr algn="r" fontAlgn="ctr"/>
                      <a:r>
                        <a:rPr lang="en-US" sz="1000">
                          <a:effectLst/>
                        </a:rPr>
                        <a:t>BoosterVersion</a:t>
                      </a:r>
                      <a:endParaRPr lang="en-US" sz="1000" b="1">
                        <a:effectLst/>
                      </a:endParaRPr>
                    </a:p>
                  </a:txBody>
                  <a:tcPr marL="51802" marR="51802" marT="25901" marB="25901" anchor="ctr"/>
                </a:tc>
                <a:tc>
                  <a:txBody>
                    <a:bodyPr/>
                    <a:lstStyle/>
                    <a:p>
                      <a:pPr algn="r" fontAlgn="ctr"/>
                      <a:r>
                        <a:rPr lang="en-US" sz="1000">
                          <a:effectLst/>
                        </a:rPr>
                        <a:t>PayloadMass</a:t>
                      </a:r>
                      <a:endParaRPr lang="en-US" sz="1000" b="1">
                        <a:effectLst/>
                      </a:endParaRPr>
                    </a:p>
                  </a:txBody>
                  <a:tcPr marL="51802" marR="51802" marT="25901" marB="25901" anchor="ctr"/>
                </a:tc>
                <a:tc>
                  <a:txBody>
                    <a:bodyPr/>
                    <a:lstStyle/>
                    <a:p>
                      <a:pPr algn="r" fontAlgn="ctr"/>
                      <a:r>
                        <a:rPr lang="en-US" sz="1000">
                          <a:effectLst/>
                        </a:rPr>
                        <a:t>Orbit</a:t>
                      </a:r>
                      <a:endParaRPr lang="en-US" sz="1000" b="1">
                        <a:effectLst/>
                      </a:endParaRPr>
                    </a:p>
                  </a:txBody>
                  <a:tcPr marL="51802" marR="51802" marT="25901" marB="25901" anchor="ctr"/>
                </a:tc>
                <a:tc>
                  <a:txBody>
                    <a:bodyPr/>
                    <a:lstStyle/>
                    <a:p>
                      <a:pPr algn="r" fontAlgn="ctr"/>
                      <a:r>
                        <a:rPr lang="en-US" sz="1000">
                          <a:effectLst/>
                        </a:rPr>
                        <a:t>LaunchSite</a:t>
                      </a:r>
                      <a:endParaRPr lang="en-US" sz="1000" b="1">
                        <a:effectLst/>
                      </a:endParaRPr>
                    </a:p>
                  </a:txBody>
                  <a:tcPr marL="51802" marR="51802" marT="25901" marB="25901" anchor="ctr"/>
                </a:tc>
                <a:tc>
                  <a:txBody>
                    <a:bodyPr/>
                    <a:lstStyle/>
                    <a:p>
                      <a:pPr algn="r" fontAlgn="ctr"/>
                      <a:r>
                        <a:rPr lang="en-US" sz="1000">
                          <a:effectLst/>
                        </a:rPr>
                        <a:t>Outcome</a:t>
                      </a:r>
                      <a:endParaRPr lang="en-US" sz="1000" b="1">
                        <a:effectLst/>
                      </a:endParaRPr>
                    </a:p>
                  </a:txBody>
                  <a:tcPr marL="51802" marR="51802" marT="25901" marB="25901" anchor="ctr"/>
                </a:tc>
                <a:tc>
                  <a:txBody>
                    <a:bodyPr/>
                    <a:lstStyle/>
                    <a:p>
                      <a:pPr algn="r" fontAlgn="ctr"/>
                      <a:r>
                        <a:rPr lang="en-US" sz="1000">
                          <a:effectLst/>
                        </a:rPr>
                        <a:t>Flights</a:t>
                      </a:r>
                      <a:endParaRPr lang="en-US" sz="1000" b="1">
                        <a:effectLst/>
                      </a:endParaRPr>
                    </a:p>
                  </a:txBody>
                  <a:tcPr marL="51802" marR="51802" marT="25901" marB="25901" anchor="ctr"/>
                </a:tc>
                <a:tc>
                  <a:txBody>
                    <a:bodyPr/>
                    <a:lstStyle/>
                    <a:p>
                      <a:pPr algn="r" fontAlgn="ctr"/>
                      <a:r>
                        <a:rPr lang="en-US" sz="1000">
                          <a:effectLst/>
                        </a:rPr>
                        <a:t>GridFins</a:t>
                      </a:r>
                      <a:endParaRPr lang="en-US" sz="1000" b="1">
                        <a:effectLst/>
                      </a:endParaRPr>
                    </a:p>
                  </a:txBody>
                  <a:tcPr marL="51802" marR="51802" marT="25901" marB="25901" anchor="ctr"/>
                </a:tc>
                <a:tc>
                  <a:txBody>
                    <a:bodyPr/>
                    <a:lstStyle/>
                    <a:p>
                      <a:pPr algn="r" fontAlgn="ctr"/>
                      <a:r>
                        <a:rPr lang="en-US" sz="1000">
                          <a:effectLst/>
                        </a:rPr>
                        <a:t>Reused</a:t>
                      </a:r>
                      <a:endParaRPr lang="en-US" sz="1000" b="1">
                        <a:effectLst/>
                      </a:endParaRPr>
                    </a:p>
                  </a:txBody>
                  <a:tcPr marL="51802" marR="51802" marT="25901" marB="25901" anchor="ctr"/>
                </a:tc>
                <a:tc>
                  <a:txBody>
                    <a:bodyPr/>
                    <a:lstStyle/>
                    <a:p>
                      <a:pPr algn="r" fontAlgn="ctr"/>
                      <a:r>
                        <a:rPr lang="en-US" sz="1000">
                          <a:effectLst/>
                        </a:rPr>
                        <a:t>Legs</a:t>
                      </a:r>
                      <a:endParaRPr lang="en-US" sz="1000" b="1">
                        <a:effectLst/>
                      </a:endParaRPr>
                    </a:p>
                  </a:txBody>
                  <a:tcPr marL="51802" marR="51802" marT="25901" marB="25901" anchor="ctr"/>
                </a:tc>
                <a:tc>
                  <a:txBody>
                    <a:bodyPr/>
                    <a:lstStyle/>
                    <a:p>
                      <a:pPr algn="r" fontAlgn="ctr"/>
                      <a:r>
                        <a:rPr lang="en-US" sz="1000">
                          <a:effectLst/>
                        </a:rPr>
                        <a:t>LandingPad</a:t>
                      </a:r>
                      <a:endParaRPr lang="en-US" sz="1000" b="1">
                        <a:effectLst/>
                      </a:endParaRPr>
                    </a:p>
                  </a:txBody>
                  <a:tcPr marL="51802" marR="51802" marT="25901" marB="25901" anchor="ctr"/>
                </a:tc>
                <a:tc>
                  <a:txBody>
                    <a:bodyPr/>
                    <a:lstStyle/>
                    <a:p>
                      <a:pPr algn="r" fontAlgn="ctr"/>
                      <a:r>
                        <a:rPr lang="en-US" sz="1000">
                          <a:effectLst/>
                        </a:rPr>
                        <a:t>Block</a:t>
                      </a:r>
                      <a:endParaRPr lang="en-US" sz="1000" b="1">
                        <a:effectLst/>
                      </a:endParaRPr>
                    </a:p>
                  </a:txBody>
                  <a:tcPr marL="51802" marR="51802" marT="25901" marB="25901" anchor="ctr"/>
                </a:tc>
                <a:tc>
                  <a:txBody>
                    <a:bodyPr/>
                    <a:lstStyle/>
                    <a:p>
                      <a:pPr algn="r" fontAlgn="ctr"/>
                      <a:r>
                        <a:rPr lang="en-US" sz="1000">
                          <a:effectLst/>
                        </a:rPr>
                        <a:t>ReusedCount</a:t>
                      </a:r>
                      <a:endParaRPr lang="en-US" sz="1000" b="1">
                        <a:effectLst/>
                      </a:endParaRPr>
                    </a:p>
                  </a:txBody>
                  <a:tcPr marL="51802" marR="51802" marT="25901" marB="25901" anchor="ctr"/>
                </a:tc>
                <a:tc>
                  <a:txBody>
                    <a:bodyPr/>
                    <a:lstStyle/>
                    <a:p>
                      <a:pPr algn="r" fontAlgn="ctr"/>
                      <a:r>
                        <a:rPr lang="en-US" sz="1000">
                          <a:effectLst/>
                        </a:rPr>
                        <a:t>Serial</a:t>
                      </a:r>
                      <a:endParaRPr lang="en-US" sz="1000" b="1">
                        <a:effectLst/>
                      </a:endParaRPr>
                    </a:p>
                  </a:txBody>
                  <a:tcPr marL="51802" marR="51802" marT="25901" marB="25901" anchor="ctr"/>
                </a:tc>
                <a:tc>
                  <a:txBody>
                    <a:bodyPr/>
                    <a:lstStyle/>
                    <a:p>
                      <a:pPr algn="r" fontAlgn="ctr"/>
                      <a:r>
                        <a:rPr lang="en-US" sz="1000">
                          <a:effectLst/>
                        </a:rPr>
                        <a:t>Longitude</a:t>
                      </a:r>
                      <a:endParaRPr lang="en-US" sz="1000" b="1">
                        <a:effectLst/>
                      </a:endParaRPr>
                    </a:p>
                  </a:txBody>
                  <a:tcPr marL="51802" marR="51802" marT="25901" marB="25901" anchor="ctr"/>
                </a:tc>
                <a:tc>
                  <a:txBody>
                    <a:bodyPr/>
                    <a:lstStyle/>
                    <a:p>
                      <a:pPr algn="r" fontAlgn="ctr"/>
                      <a:r>
                        <a:rPr lang="en-US" sz="1000">
                          <a:effectLst/>
                        </a:rPr>
                        <a:t>Latitude</a:t>
                      </a:r>
                      <a:endParaRPr lang="en-US" sz="1000" b="1">
                        <a:effectLst/>
                      </a:endParaRPr>
                    </a:p>
                  </a:txBody>
                  <a:tcPr marL="51802" marR="51802" marT="25901" marB="25901" anchor="ctr"/>
                </a:tc>
                <a:extLst>
                  <a:ext uri="{0D108BD9-81ED-4DB2-BD59-A6C34878D82A}">
                    <a16:rowId xmlns:a16="http://schemas.microsoft.com/office/drawing/2014/main" val="1981981077"/>
                  </a:ext>
                </a:extLst>
              </a:tr>
              <a:tr h="493496">
                <a:tc>
                  <a:txBody>
                    <a:bodyPr/>
                    <a:lstStyle/>
                    <a:p>
                      <a:pPr algn="r" fontAlgn="ctr"/>
                      <a:r>
                        <a:rPr lang="en-US" sz="1000">
                          <a:effectLst/>
                        </a:rPr>
                        <a:t>4</a:t>
                      </a:r>
                      <a:endParaRPr lang="en-US" sz="1000" b="1">
                        <a:effectLst/>
                      </a:endParaRPr>
                    </a:p>
                  </a:txBody>
                  <a:tcPr marL="51802" marR="51802" marT="25901" marB="25901" anchor="ctr"/>
                </a:tc>
                <a:tc>
                  <a:txBody>
                    <a:bodyPr/>
                    <a:lstStyle/>
                    <a:p>
                      <a:pPr algn="r" fontAlgn="ctr"/>
                      <a:r>
                        <a:rPr lang="en-US" sz="1000">
                          <a:effectLst/>
                        </a:rPr>
                        <a:t>1</a:t>
                      </a:r>
                    </a:p>
                  </a:txBody>
                  <a:tcPr marL="51802" marR="51802" marT="25901" marB="25901" anchor="ctr"/>
                </a:tc>
                <a:tc>
                  <a:txBody>
                    <a:bodyPr/>
                    <a:lstStyle/>
                    <a:p>
                      <a:pPr algn="r" fontAlgn="ctr"/>
                      <a:r>
                        <a:rPr lang="en-US" sz="1000">
                          <a:effectLst/>
                        </a:rPr>
                        <a:t>2010-06-04</a:t>
                      </a:r>
                    </a:p>
                  </a:txBody>
                  <a:tcPr marL="51802" marR="51802" marT="25901" marB="25901" anchor="ctr"/>
                </a:tc>
                <a:tc>
                  <a:txBody>
                    <a:bodyPr/>
                    <a:lstStyle/>
                    <a:p>
                      <a:pPr algn="r" fontAlgn="ctr"/>
                      <a:r>
                        <a:rPr lang="en-US" sz="1000">
                          <a:effectLst/>
                        </a:rPr>
                        <a:t>Falcon 9</a:t>
                      </a:r>
                    </a:p>
                  </a:txBody>
                  <a:tcPr marL="51802" marR="51802" marT="25901" marB="25901" anchor="ctr"/>
                </a:tc>
                <a:tc>
                  <a:txBody>
                    <a:bodyPr/>
                    <a:lstStyle/>
                    <a:p>
                      <a:pPr algn="r" fontAlgn="ctr"/>
                      <a:r>
                        <a:rPr lang="en-US" sz="1000">
                          <a:effectLst/>
                        </a:rPr>
                        <a:t>NaN</a:t>
                      </a:r>
                    </a:p>
                  </a:txBody>
                  <a:tcPr marL="51802" marR="51802" marT="25901" marB="25901" anchor="ctr"/>
                </a:tc>
                <a:tc>
                  <a:txBody>
                    <a:bodyPr/>
                    <a:lstStyle/>
                    <a:p>
                      <a:pPr algn="r" fontAlgn="ctr"/>
                      <a:r>
                        <a:rPr lang="en-US" sz="1000">
                          <a:effectLst/>
                        </a:rPr>
                        <a:t>LEO</a:t>
                      </a:r>
                    </a:p>
                  </a:txBody>
                  <a:tcPr marL="51802" marR="51802" marT="25901" marB="25901" anchor="ctr"/>
                </a:tc>
                <a:tc>
                  <a:txBody>
                    <a:bodyPr/>
                    <a:lstStyle/>
                    <a:p>
                      <a:pPr algn="r" fontAlgn="ctr"/>
                      <a:r>
                        <a:rPr lang="en-US" sz="1000">
                          <a:effectLst/>
                        </a:rPr>
                        <a:t>CCSFS SLC 40</a:t>
                      </a:r>
                    </a:p>
                  </a:txBody>
                  <a:tcPr marL="51802" marR="51802" marT="25901" marB="25901" anchor="ctr"/>
                </a:tc>
                <a:tc>
                  <a:txBody>
                    <a:bodyPr/>
                    <a:lstStyle/>
                    <a:p>
                      <a:pPr algn="r" fontAlgn="ctr"/>
                      <a:r>
                        <a:rPr lang="en-US" sz="1000">
                          <a:effectLst/>
                        </a:rPr>
                        <a:t>None 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None</a:t>
                      </a:r>
                    </a:p>
                  </a:txBody>
                  <a:tcPr marL="51802" marR="51802" marT="25901" marB="25901" anchor="ctr"/>
                </a:tc>
                <a:tc>
                  <a:txBody>
                    <a:bodyPr/>
                    <a:lstStyle/>
                    <a:p>
                      <a:pPr algn="r" fontAlgn="ctr"/>
                      <a:r>
                        <a:rPr lang="en-US" sz="1000">
                          <a:effectLst/>
                        </a:rPr>
                        <a:t>NaN</a:t>
                      </a:r>
                    </a:p>
                  </a:txBody>
                  <a:tcPr marL="51802" marR="51802" marT="25901" marB="25901" anchor="ctr"/>
                </a:tc>
                <a:tc>
                  <a:txBody>
                    <a:bodyPr/>
                    <a:lstStyle/>
                    <a:p>
                      <a:pPr algn="r" fontAlgn="ctr"/>
                      <a:r>
                        <a:rPr lang="en-US" sz="1000">
                          <a:effectLst/>
                        </a:rPr>
                        <a:t>0</a:t>
                      </a:r>
                    </a:p>
                  </a:txBody>
                  <a:tcPr marL="51802" marR="51802" marT="25901" marB="25901" anchor="ctr"/>
                </a:tc>
                <a:tc>
                  <a:txBody>
                    <a:bodyPr/>
                    <a:lstStyle/>
                    <a:p>
                      <a:pPr algn="r" fontAlgn="ctr"/>
                      <a:r>
                        <a:rPr lang="en-US" sz="1000">
                          <a:effectLst/>
                        </a:rPr>
                        <a:t>Merlin2C</a:t>
                      </a:r>
                    </a:p>
                  </a:txBody>
                  <a:tcPr marL="51802" marR="51802" marT="25901" marB="25901" anchor="ctr"/>
                </a:tc>
                <a:tc>
                  <a:txBody>
                    <a:bodyPr/>
                    <a:lstStyle/>
                    <a:p>
                      <a:pPr algn="r" fontAlgn="ctr"/>
                      <a:r>
                        <a:rPr lang="en-US" sz="1000">
                          <a:effectLst/>
                        </a:rPr>
                        <a:t>-80.577366</a:t>
                      </a:r>
                    </a:p>
                  </a:txBody>
                  <a:tcPr marL="51802" marR="51802" marT="25901" marB="25901" anchor="ctr"/>
                </a:tc>
                <a:extLst>
                  <a:ext uri="{0D108BD9-81ED-4DB2-BD59-A6C34878D82A}">
                    <a16:rowId xmlns:a16="http://schemas.microsoft.com/office/drawing/2014/main" val="1773812909"/>
                  </a:ext>
                </a:extLst>
              </a:tr>
              <a:tr h="493496">
                <a:tc>
                  <a:txBody>
                    <a:bodyPr/>
                    <a:lstStyle/>
                    <a:p>
                      <a:pPr algn="r" fontAlgn="ctr"/>
                      <a:r>
                        <a:rPr lang="en-US" sz="1000">
                          <a:effectLst/>
                        </a:rPr>
                        <a:t>5</a:t>
                      </a:r>
                      <a:endParaRPr lang="en-US" sz="1000" b="1">
                        <a:effectLst/>
                      </a:endParaRPr>
                    </a:p>
                  </a:txBody>
                  <a:tcPr marL="51802" marR="51802" marT="25901" marB="25901" anchor="ctr"/>
                </a:tc>
                <a:tc>
                  <a:txBody>
                    <a:bodyPr/>
                    <a:lstStyle/>
                    <a:p>
                      <a:pPr algn="r" fontAlgn="ctr"/>
                      <a:r>
                        <a:rPr lang="en-US" sz="1000">
                          <a:effectLst/>
                        </a:rPr>
                        <a:t>2</a:t>
                      </a:r>
                    </a:p>
                  </a:txBody>
                  <a:tcPr marL="51802" marR="51802" marT="25901" marB="25901" anchor="ctr"/>
                </a:tc>
                <a:tc>
                  <a:txBody>
                    <a:bodyPr/>
                    <a:lstStyle/>
                    <a:p>
                      <a:pPr algn="r" fontAlgn="ctr"/>
                      <a:r>
                        <a:rPr lang="en-US" sz="1000">
                          <a:effectLst/>
                        </a:rPr>
                        <a:t>2012-05-22</a:t>
                      </a:r>
                    </a:p>
                  </a:txBody>
                  <a:tcPr marL="51802" marR="51802" marT="25901" marB="25901" anchor="ctr"/>
                </a:tc>
                <a:tc>
                  <a:txBody>
                    <a:bodyPr/>
                    <a:lstStyle/>
                    <a:p>
                      <a:pPr algn="r" fontAlgn="ctr"/>
                      <a:r>
                        <a:rPr lang="en-US" sz="1000">
                          <a:effectLst/>
                        </a:rPr>
                        <a:t>Falcon 9</a:t>
                      </a:r>
                    </a:p>
                  </a:txBody>
                  <a:tcPr marL="51802" marR="51802" marT="25901" marB="25901" anchor="ctr"/>
                </a:tc>
                <a:tc>
                  <a:txBody>
                    <a:bodyPr/>
                    <a:lstStyle/>
                    <a:p>
                      <a:pPr algn="r" fontAlgn="ctr"/>
                      <a:r>
                        <a:rPr lang="en-US" sz="1000">
                          <a:effectLst/>
                        </a:rPr>
                        <a:t>525.0</a:t>
                      </a:r>
                    </a:p>
                  </a:txBody>
                  <a:tcPr marL="51802" marR="51802" marT="25901" marB="25901" anchor="ctr"/>
                </a:tc>
                <a:tc>
                  <a:txBody>
                    <a:bodyPr/>
                    <a:lstStyle/>
                    <a:p>
                      <a:pPr algn="r" fontAlgn="ctr"/>
                      <a:r>
                        <a:rPr lang="en-US" sz="1000">
                          <a:effectLst/>
                        </a:rPr>
                        <a:t>LEO</a:t>
                      </a:r>
                    </a:p>
                  </a:txBody>
                  <a:tcPr marL="51802" marR="51802" marT="25901" marB="25901" anchor="ctr"/>
                </a:tc>
                <a:tc>
                  <a:txBody>
                    <a:bodyPr/>
                    <a:lstStyle/>
                    <a:p>
                      <a:pPr algn="r" fontAlgn="ctr"/>
                      <a:r>
                        <a:rPr lang="en-US" sz="1000">
                          <a:effectLst/>
                        </a:rPr>
                        <a:t>CCSFS SLC 40</a:t>
                      </a:r>
                    </a:p>
                  </a:txBody>
                  <a:tcPr marL="51802" marR="51802" marT="25901" marB="25901" anchor="ctr"/>
                </a:tc>
                <a:tc>
                  <a:txBody>
                    <a:bodyPr/>
                    <a:lstStyle/>
                    <a:p>
                      <a:pPr algn="r" fontAlgn="ctr"/>
                      <a:r>
                        <a:rPr lang="en-US" sz="1000">
                          <a:effectLst/>
                        </a:rPr>
                        <a:t>None 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None</a:t>
                      </a:r>
                    </a:p>
                  </a:txBody>
                  <a:tcPr marL="51802" marR="51802" marT="25901" marB="25901" anchor="ctr"/>
                </a:tc>
                <a:tc>
                  <a:txBody>
                    <a:bodyPr/>
                    <a:lstStyle/>
                    <a:p>
                      <a:pPr algn="r" fontAlgn="ctr"/>
                      <a:r>
                        <a:rPr lang="en-US" sz="1000">
                          <a:effectLst/>
                        </a:rPr>
                        <a:t>NaN</a:t>
                      </a:r>
                    </a:p>
                  </a:txBody>
                  <a:tcPr marL="51802" marR="51802" marT="25901" marB="25901" anchor="ctr"/>
                </a:tc>
                <a:tc>
                  <a:txBody>
                    <a:bodyPr/>
                    <a:lstStyle/>
                    <a:p>
                      <a:pPr algn="r" fontAlgn="ctr"/>
                      <a:r>
                        <a:rPr lang="en-US" sz="1000">
                          <a:effectLst/>
                        </a:rPr>
                        <a:t>0</a:t>
                      </a:r>
                    </a:p>
                  </a:txBody>
                  <a:tcPr marL="51802" marR="51802" marT="25901" marB="25901" anchor="ctr"/>
                </a:tc>
                <a:tc>
                  <a:txBody>
                    <a:bodyPr/>
                    <a:lstStyle/>
                    <a:p>
                      <a:pPr algn="r" fontAlgn="ctr"/>
                      <a:r>
                        <a:rPr lang="en-US" sz="1000">
                          <a:effectLst/>
                        </a:rPr>
                        <a:t>Merlin3C</a:t>
                      </a:r>
                    </a:p>
                  </a:txBody>
                  <a:tcPr marL="51802" marR="51802" marT="25901" marB="25901" anchor="ctr"/>
                </a:tc>
                <a:tc>
                  <a:txBody>
                    <a:bodyPr/>
                    <a:lstStyle/>
                    <a:p>
                      <a:pPr algn="r" fontAlgn="ctr"/>
                      <a:r>
                        <a:rPr lang="en-US" sz="1000">
                          <a:effectLst/>
                        </a:rPr>
                        <a:t>-80.577366</a:t>
                      </a:r>
                    </a:p>
                  </a:txBody>
                  <a:tcPr marL="51802" marR="51802" marT="25901" marB="25901" anchor="ctr"/>
                </a:tc>
                <a:extLst>
                  <a:ext uri="{0D108BD9-81ED-4DB2-BD59-A6C34878D82A}">
                    <a16:rowId xmlns:a16="http://schemas.microsoft.com/office/drawing/2014/main" val="3059944725"/>
                  </a:ext>
                </a:extLst>
              </a:tr>
              <a:tr h="493496">
                <a:tc>
                  <a:txBody>
                    <a:bodyPr/>
                    <a:lstStyle/>
                    <a:p>
                      <a:pPr algn="r" fontAlgn="ctr"/>
                      <a:r>
                        <a:rPr lang="en-US" sz="1000">
                          <a:effectLst/>
                        </a:rPr>
                        <a:t>6</a:t>
                      </a:r>
                      <a:endParaRPr lang="en-US" sz="1000" b="1">
                        <a:effectLst/>
                      </a:endParaRPr>
                    </a:p>
                  </a:txBody>
                  <a:tcPr marL="51802" marR="51802" marT="25901" marB="25901" anchor="ctr"/>
                </a:tc>
                <a:tc>
                  <a:txBody>
                    <a:bodyPr/>
                    <a:lstStyle/>
                    <a:p>
                      <a:pPr algn="r" fontAlgn="ctr"/>
                      <a:r>
                        <a:rPr lang="en-US" sz="1000">
                          <a:effectLst/>
                        </a:rPr>
                        <a:t>3</a:t>
                      </a:r>
                    </a:p>
                  </a:txBody>
                  <a:tcPr marL="51802" marR="51802" marT="25901" marB="25901" anchor="ctr"/>
                </a:tc>
                <a:tc>
                  <a:txBody>
                    <a:bodyPr/>
                    <a:lstStyle/>
                    <a:p>
                      <a:pPr algn="r" fontAlgn="ctr"/>
                      <a:r>
                        <a:rPr lang="en-US" sz="1000">
                          <a:effectLst/>
                        </a:rPr>
                        <a:t>2013-03-01</a:t>
                      </a:r>
                    </a:p>
                  </a:txBody>
                  <a:tcPr marL="51802" marR="51802" marT="25901" marB="25901" anchor="ctr"/>
                </a:tc>
                <a:tc>
                  <a:txBody>
                    <a:bodyPr/>
                    <a:lstStyle/>
                    <a:p>
                      <a:pPr algn="r" fontAlgn="ctr"/>
                      <a:r>
                        <a:rPr lang="en-US" sz="1000">
                          <a:effectLst/>
                        </a:rPr>
                        <a:t>Falcon 9</a:t>
                      </a:r>
                    </a:p>
                  </a:txBody>
                  <a:tcPr marL="51802" marR="51802" marT="25901" marB="25901" anchor="ctr"/>
                </a:tc>
                <a:tc>
                  <a:txBody>
                    <a:bodyPr/>
                    <a:lstStyle/>
                    <a:p>
                      <a:pPr algn="r" fontAlgn="ctr"/>
                      <a:r>
                        <a:rPr lang="en-US" sz="1000">
                          <a:effectLst/>
                        </a:rPr>
                        <a:t>677.0</a:t>
                      </a:r>
                    </a:p>
                  </a:txBody>
                  <a:tcPr marL="51802" marR="51802" marT="25901" marB="25901" anchor="ctr"/>
                </a:tc>
                <a:tc>
                  <a:txBody>
                    <a:bodyPr/>
                    <a:lstStyle/>
                    <a:p>
                      <a:pPr algn="r" fontAlgn="ctr"/>
                      <a:r>
                        <a:rPr lang="en-US" sz="1000">
                          <a:effectLst/>
                        </a:rPr>
                        <a:t>ISS</a:t>
                      </a:r>
                    </a:p>
                  </a:txBody>
                  <a:tcPr marL="51802" marR="51802" marT="25901" marB="25901" anchor="ctr"/>
                </a:tc>
                <a:tc>
                  <a:txBody>
                    <a:bodyPr/>
                    <a:lstStyle/>
                    <a:p>
                      <a:pPr algn="r" fontAlgn="ctr"/>
                      <a:r>
                        <a:rPr lang="en-US" sz="1000">
                          <a:effectLst/>
                        </a:rPr>
                        <a:t>CCSFS SLC 40</a:t>
                      </a:r>
                    </a:p>
                  </a:txBody>
                  <a:tcPr marL="51802" marR="51802" marT="25901" marB="25901" anchor="ctr"/>
                </a:tc>
                <a:tc>
                  <a:txBody>
                    <a:bodyPr/>
                    <a:lstStyle/>
                    <a:p>
                      <a:pPr algn="r" fontAlgn="ctr"/>
                      <a:r>
                        <a:rPr lang="en-US" sz="1000">
                          <a:effectLst/>
                        </a:rPr>
                        <a:t>None 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0</a:t>
                      </a:r>
                    </a:p>
                  </a:txBody>
                  <a:tcPr marL="51802" marR="51802" marT="25901" marB="25901" anchor="ctr"/>
                </a:tc>
                <a:tc>
                  <a:txBody>
                    <a:bodyPr/>
                    <a:lstStyle/>
                    <a:p>
                      <a:pPr algn="r" fontAlgn="ctr"/>
                      <a:r>
                        <a:rPr lang="en-US" sz="1000">
                          <a:effectLst/>
                        </a:rPr>
                        <a:t>B0003</a:t>
                      </a:r>
                    </a:p>
                  </a:txBody>
                  <a:tcPr marL="51802" marR="51802" marT="25901" marB="25901" anchor="ctr"/>
                </a:tc>
                <a:tc>
                  <a:txBody>
                    <a:bodyPr/>
                    <a:lstStyle/>
                    <a:p>
                      <a:pPr algn="r" fontAlgn="ctr"/>
                      <a:r>
                        <a:rPr lang="en-US" sz="1000">
                          <a:effectLst/>
                        </a:rPr>
                        <a:t>-80.577366</a:t>
                      </a:r>
                    </a:p>
                  </a:txBody>
                  <a:tcPr marL="51802" marR="51802" marT="25901" marB="25901" anchor="ctr"/>
                </a:tc>
                <a:extLst>
                  <a:ext uri="{0D108BD9-81ED-4DB2-BD59-A6C34878D82A}">
                    <a16:rowId xmlns:a16="http://schemas.microsoft.com/office/drawing/2014/main" val="3022225174"/>
                  </a:ext>
                </a:extLst>
              </a:tr>
              <a:tr h="607380">
                <a:tc>
                  <a:txBody>
                    <a:bodyPr/>
                    <a:lstStyle/>
                    <a:p>
                      <a:pPr algn="r" fontAlgn="ctr"/>
                      <a:r>
                        <a:rPr lang="en-US" sz="1000">
                          <a:effectLst/>
                        </a:rPr>
                        <a:t>7</a:t>
                      </a:r>
                      <a:endParaRPr lang="en-US" sz="1000" b="1">
                        <a:effectLst/>
                      </a:endParaRPr>
                    </a:p>
                  </a:txBody>
                  <a:tcPr marL="51802" marR="51802" marT="25901" marB="25901" anchor="ctr"/>
                </a:tc>
                <a:tc>
                  <a:txBody>
                    <a:bodyPr/>
                    <a:lstStyle/>
                    <a:p>
                      <a:pPr algn="r" fontAlgn="ctr"/>
                      <a:r>
                        <a:rPr lang="en-US" sz="1000">
                          <a:effectLst/>
                        </a:rPr>
                        <a:t>4</a:t>
                      </a:r>
                    </a:p>
                  </a:txBody>
                  <a:tcPr marL="51802" marR="51802" marT="25901" marB="25901" anchor="ctr"/>
                </a:tc>
                <a:tc>
                  <a:txBody>
                    <a:bodyPr/>
                    <a:lstStyle/>
                    <a:p>
                      <a:pPr algn="r" fontAlgn="ctr"/>
                      <a:r>
                        <a:rPr lang="en-US" sz="1000">
                          <a:effectLst/>
                        </a:rPr>
                        <a:t>2013-09-29</a:t>
                      </a:r>
                    </a:p>
                  </a:txBody>
                  <a:tcPr marL="51802" marR="51802" marT="25901" marB="25901" anchor="ctr"/>
                </a:tc>
                <a:tc>
                  <a:txBody>
                    <a:bodyPr/>
                    <a:lstStyle/>
                    <a:p>
                      <a:pPr algn="r" fontAlgn="ctr"/>
                      <a:r>
                        <a:rPr lang="en-US" sz="1000">
                          <a:effectLst/>
                        </a:rPr>
                        <a:t>Falcon 9</a:t>
                      </a:r>
                    </a:p>
                  </a:txBody>
                  <a:tcPr marL="51802" marR="51802" marT="25901" marB="25901" anchor="ctr"/>
                </a:tc>
                <a:tc>
                  <a:txBody>
                    <a:bodyPr/>
                    <a:lstStyle/>
                    <a:p>
                      <a:pPr algn="r" fontAlgn="ctr"/>
                      <a:r>
                        <a:rPr lang="en-US" sz="1000">
                          <a:effectLst/>
                        </a:rPr>
                        <a:t>500.0</a:t>
                      </a:r>
                    </a:p>
                  </a:txBody>
                  <a:tcPr marL="51802" marR="51802" marT="25901" marB="25901" anchor="ctr"/>
                </a:tc>
                <a:tc>
                  <a:txBody>
                    <a:bodyPr/>
                    <a:lstStyle/>
                    <a:p>
                      <a:pPr algn="r" fontAlgn="ctr"/>
                      <a:r>
                        <a:rPr lang="en-US" sz="1000">
                          <a:effectLst/>
                        </a:rPr>
                        <a:t>PO</a:t>
                      </a:r>
                    </a:p>
                  </a:txBody>
                  <a:tcPr marL="51802" marR="51802" marT="25901" marB="25901" anchor="ctr"/>
                </a:tc>
                <a:tc>
                  <a:txBody>
                    <a:bodyPr/>
                    <a:lstStyle/>
                    <a:p>
                      <a:pPr algn="r" fontAlgn="ctr"/>
                      <a:r>
                        <a:rPr lang="en-US" sz="1000">
                          <a:effectLst/>
                        </a:rPr>
                        <a:t>VAFB SLC 4E</a:t>
                      </a:r>
                    </a:p>
                  </a:txBody>
                  <a:tcPr marL="51802" marR="51802" marT="25901" marB="25901" anchor="ctr"/>
                </a:tc>
                <a:tc>
                  <a:txBody>
                    <a:bodyPr/>
                    <a:lstStyle/>
                    <a:p>
                      <a:pPr algn="r" fontAlgn="ctr"/>
                      <a:r>
                        <a:rPr lang="en-US" sz="1000">
                          <a:effectLst/>
                        </a:rPr>
                        <a:t>False Ocean</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0</a:t>
                      </a:r>
                    </a:p>
                  </a:txBody>
                  <a:tcPr marL="51802" marR="51802" marT="25901" marB="25901" anchor="ctr"/>
                </a:tc>
                <a:tc>
                  <a:txBody>
                    <a:bodyPr/>
                    <a:lstStyle/>
                    <a:p>
                      <a:pPr algn="r" fontAlgn="ctr"/>
                      <a:r>
                        <a:rPr lang="en-US" sz="1000">
                          <a:effectLst/>
                        </a:rPr>
                        <a:t>B0005</a:t>
                      </a:r>
                    </a:p>
                  </a:txBody>
                  <a:tcPr marL="51802" marR="51802" marT="25901" marB="25901" anchor="ctr"/>
                </a:tc>
                <a:tc>
                  <a:txBody>
                    <a:bodyPr/>
                    <a:lstStyle/>
                    <a:p>
                      <a:pPr algn="r" fontAlgn="ctr"/>
                      <a:r>
                        <a:rPr lang="en-US" sz="1000">
                          <a:effectLst/>
                        </a:rPr>
                        <a:t>-120.610829</a:t>
                      </a:r>
                    </a:p>
                  </a:txBody>
                  <a:tcPr marL="51802" marR="51802" marT="25901" marB="25901" anchor="ctr"/>
                </a:tc>
                <a:extLst>
                  <a:ext uri="{0D108BD9-81ED-4DB2-BD59-A6C34878D82A}">
                    <a16:rowId xmlns:a16="http://schemas.microsoft.com/office/drawing/2014/main" val="100110603"/>
                  </a:ext>
                </a:extLst>
              </a:tr>
              <a:tr h="493496">
                <a:tc>
                  <a:txBody>
                    <a:bodyPr/>
                    <a:lstStyle/>
                    <a:p>
                      <a:pPr algn="r" fontAlgn="ctr"/>
                      <a:r>
                        <a:rPr lang="en-US" sz="1000">
                          <a:effectLst/>
                        </a:rPr>
                        <a:t>8</a:t>
                      </a:r>
                      <a:endParaRPr lang="en-US" sz="1000" b="1">
                        <a:effectLst/>
                      </a:endParaRPr>
                    </a:p>
                  </a:txBody>
                  <a:tcPr marL="51802" marR="51802" marT="25901" marB="25901" anchor="ctr"/>
                </a:tc>
                <a:tc>
                  <a:txBody>
                    <a:bodyPr/>
                    <a:lstStyle/>
                    <a:p>
                      <a:pPr algn="r" fontAlgn="ctr"/>
                      <a:r>
                        <a:rPr lang="en-US" sz="1000">
                          <a:effectLst/>
                        </a:rPr>
                        <a:t>5</a:t>
                      </a:r>
                    </a:p>
                  </a:txBody>
                  <a:tcPr marL="51802" marR="51802" marT="25901" marB="25901" anchor="ctr"/>
                </a:tc>
                <a:tc>
                  <a:txBody>
                    <a:bodyPr/>
                    <a:lstStyle/>
                    <a:p>
                      <a:pPr algn="r" fontAlgn="ctr"/>
                      <a:r>
                        <a:rPr lang="en-US" sz="1000">
                          <a:effectLst/>
                        </a:rPr>
                        <a:t>2013-12-03</a:t>
                      </a:r>
                    </a:p>
                  </a:txBody>
                  <a:tcPr marL="51802" marR="51802" marT="25901" marB="25901" anchor="ctr"/>
                </a:tc>
                <a:tc>
                  <a:txBody>
                    <a:bodyPr/>
                    <a:lstStyle/>
                    <a:p>
                      <a:pPr algn="r" fontAlgn="ctr"/>
                      <a:r>
                        <a:rPr lang="en-US" sz="1000">
                          <a:effectLst/>
                        </a:rPr>
                        <a:t>Falcon 9</a:t>
                      </a:r>
                    </a:p>
                  </a:txBody>
                  <a:tcPr marL="51802" marR="51802" marT="25901" marB="25901" anchor="ctr"/>
                </a:tc>
                <a:tc>
                  <a:txBody>
                    <a:bodyPr/>
                    <a:lstStyle/>
                    <a:p>
                      <a:pPr algn="r" fontAlgn="ctr"/>
                      <a:r>
                        <a:rPr lang="en-US" sz="1000">
                          <a:effectLst/>
                        </a:rPr>
                        <a:t>3170.0</a:t>
                      </a:r>
                    </a:p>
                  </a:txBody>
                  <a:tcPr marL="51802" marR="51802" marT="25901" marB="25901" anchor="ctr"/>
                </a:tc>
                <a:tc>
                  <a:txBody>
                    <a:bodyPr/>
                    <a:lstStyle/>
                    <a:p>
                      <a:pPr algn="r" fontAlgn="ctr"/>
                      <a:r>
                        <a:rPr lang="en-US" sz="1000">
                          <a:effectLst/>
                        </a:rPr>
                        <a:t>GTO</a:t>
                      </a:r>
                    </a:p>
                  </a:txBody>
                  <a:tcPr marL="51802" marR="51802" marT="25901" marB="25901" anchor="ctr"/>
                </a:tc>
                <a:tc>
                  <a:txBody>
                    <a:bodyPr/>
                    <a:lstStyle/>
                    <a:p>
                      <a:pPr algn="r" fontAlgn="ctr"/>
                      <a:r>
                        <a:rPr lang="en-US" sz="1000">
                          <a:effectLst/>
                        </a:rPr>
                        <a:t>CCSFS SLC 40</a:t>
                      </a:r>
                    </a:p>
                  </a:txBody>
                  <a:tcPr marL="51802" marR="51802" marT="25901" marB="25901" anchor="ctr"/>
                </a:tc>
                <a:tc>
                  <a:txBody>
                    <a:bodyPr/>
                    <a:lstStyle/>
                    <a:p>
                      <a:pPr algn="r" fontAlgn="ctr"/>
                      <a:r>
                        <a:rPr lang="en-US" sz="1000">
                          <a:effectLst/>
                        </a:rPr>
                        <a:t>None 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False</a:t>
                      </a:r>
                    </a:p>
                  </a:txBody>
                  <a:tcPr marL="51802" marR="51802" marT="25901" marB="25901" anchor="ctr"/>
                </a:tc>
                <a:tc>
                  <a:txBody>
                    <a:bodyPr/>
                    <a:lstStyle/>
                    <a:p>
                      <a:pPr algn="r" fontAlgn="ctr"/>
                      <a:r>
                        <a:rPr lang="en-US" sz="1000">
                          <a:effectLst/>
                        </a:rPr>
                        <a:t>None</a:t>
                      </a:r>
                    </a:p>
                  </a:txBody>
                  <a:tcPr marL="51802" marR="51802" marT="25901" marB="25901" anchor="ctr"/>
                </a:tc>
                <a:tc>
                  <a:txBody>
                    <a:bodyPr/>
                    <a:lstStyle/>
                    <a:p>
                      <a:pPr algn="r" fontAlgn="ctr"/>
                      <a:r>
                        <a:rPr lang="en-US" sz="1000">
                          <a:effectLst/>
                        </a:rPr>
                        <a:t>1.0</a:t>
                      </a:r>
                    </a:p>
                  </a:txBody>
                  <a:tcPr marL="51802" marR="51802" marT="25901" marB="25901" anchor="ctr"/>
                </a:tc>
                <a:tc>
                  <a:txBody>
                    <a:bodyPr/>
                    <a:lstStyle/>
                    <a:p>
                      <a:pPr algn="r" fontAlgn="ctr"/>
                      <a:r>
                        <a:rPr lang="en-US" sz="1000">
                          <a:effectLst/>
                        </a:rPr>
                        <a:t>0</a:t>
                      </a:r>
                    </a:p>
                  </a:txBody>
                  <a:tcPr marL="51802" marR="51802" marT="25901" marB="25901" anchor="ctr"/>
                </a:tc>
                <a:tc>
                  <a:txBody>
                    <a:bodyPr/>
                    <a:lstStyle/>
                    <a:p>
                      <a:pPr algn="r" fontAlgn="ctr"/>
                      <a:r>
                        <a:rPr lang="en-US" sz="1000">
                          <a:effectLst/>
                        </a:rPr>
                        <a:t>B0007</a:t>
                      </a:r>
                    </a:p>
                  </a:txBody>
                  <a:tcPr marL="51802" marR="51802" marT="25901" marB="25901" anchor="ctr"/>
                </a:tc>
                <a:tc>
                  <a:txBody>
                    <a:bodyPr/>
                    <a:lstStyle/>
                    <a:p>
                      <a:pPr algn="r" fontAlgn="ctr"/>
                      <a:r>
                        <a:rPr lang="en-US" sz="1000" dirty="0">
                          <a:effectLst/>
                        </a:rPr>
                        <a:t>-80.577366</a:t>
                      </a:r>
                    </a:p>
                  </a:txBody>
                  <a:tcPr marL="51802" marR="51802" marT="25901" marB="25901" anchor="ctr"/>
                </a:tc>
                <a:extLst>
                  <a:ext uri="{0D108BD9-81ED-4DB2-BD59-A6C34878D82A}">
                    <a16:rowId xmlns:a16="http://schemas.microsoft.com/office/drawing/2014/main" val="22991650"/>
                  </a:ext>
                </a:extLst>
              </a:tr>
            </a:tbl>
          </a:graphicData>
        </a:graphic>
      </p:graphicFrame>
      <p:sp>
        <p:nvSpPr>
          <p:cNvPr id="12" name="TextBox 11"/>
          <p:cNvSpPr txBox="1"/>
          <p:nvPr/>
        </p:nvSpPr>
        <p:spPr>
          <a:xfrm>
            <a:off x="820738" y="6106419"/>
            <a:ext cx="3526286" cy="369332"/>
          </a:xfrm>
          <a:prstGeom prst="rect">
            <a:avLst/>
          </a:prstGeom>
          <a:noFill/>
        </p:spPr>
        <p:txBody>
          <a:bodyPr wrap="none" rtlCol="0">
            <a:spAutoFit/>
          </a:bodyPr>
          <a:lstStyle/>
          <a:p>
            <a:r>
              <a:rPr lang="en-US" dirty="0" smtClean="0"/>
              <a:t>* Falcon 9 is a space rocket for tesla</a:t>
            </a:r>
            <a:endParaRPr lang="en-US" dirty="0"/>
          </a:p>
        </p:txBody>
      </p:sp>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9"/>
            <a:ext cx="10363200" cy="1012904"/>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Data Collected by scrapping Wikipedia Falcon 9* historical launch records.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hlinkClick r:id="rId4"/>
              </a:rPr>
              <a:t>GitHub </a:t>
            </a:r>
            <a:r>
              <a:rPr lang="en-US" sz="2200" dirty="0">
                <a:solidFill>
                  <a:schemeClr val="accent3">
                    <a:lumMod val="25000"/>
                  </a:schemeClr>
                </a:solidFill>
                <a:latin typeface="Abadi" panose="020B0604020104020204" pitchFamily="34" charset="0"/>
                <a:hlinkClick r:id="rId4"/>
              </a:rPr>
              <a:t>URL </a:t>
            </a:r>
            <a:r>
              <a:rPr lang="en-US" sz="2200" dirty="0" smtClean="0">
                <a:solidFill>
                  <a:schemeClr val="accent3">
                    <a:lumMod val="25000"/>
                  </a:schemeClr>
                </a:solidFill>
                <a:latin typeface="Abadi" panose="020B0604020104020204" pitchFamily="34" charset="0"/>
                <a:hlinkClick r:id="rId4"/>
              </a:rPr>
              <a:t>for web </a:t>
            </a:r>
            <a:r>
              <a:rPr lang="en-US" sz="2200" dirty="0">
                <a:solidFill>
                  <a:schemeClr val="accent3">
                    <a:lumMod val="25000"/>
                  </a:schemeClr>
                </a:solidFill>
                <a:latin typeface="Abadi" panose="020B0604020104020204" pitchFamily="34" charset="0"/>
                <a:hlinkClick r:id="rId4"/>
              </a:rPr>
              <a:t>scraping </a:t>
            </a:r>
            <a:r>
              <a:rPr lang="en-US" sz="2200" dirty="0" smtClean="0">
                <a:solidFill>
                  <a:schemeClr val="accent3">
                    <a:lumMod val="25000"/>
                  </a:schemeClr>
                </a:solidFill>
                <a:latin typeface="Abadi" panose="020B0604020104020204" pitchFamily="34" charset="0"/>
                <a:hlinkClick r:id="rId4"/>
              </a:rPr>
              <a:t>notebook </a:t>
            </a:r>
            <a:r>
              <a:rPr lang="en-US" sz="2200" dirty="0" smtClean="0">
                <a:solidFill>
                  <a:schemeClr val="accent3">
                    <a:lumMod val="25000"/>
                  </a:schemeClr>
                </a:solidFill>
                <a:latin typeface="Abadi" panose="020B0604020104020204" pitchFamily="34" charset="0"/>
                <a:hlinkClick r:id="rId4"/>
              </a:rPr>
              <a:t>fi</a:t>
            </a:r>
            <a:r>
              <a:rPr lang="en-US" sz="2200" dirty="0" smtClean="0">
                <a:solidFill>
                  <a:schemeClr val="accent3">
                    <a:lumMod val="25000"/>
                  </a:schemeClr>
                </a:solidFill>
                <a:latin typeface="Abadi" panose="020B0604020104020204" pitchFamily="34" charset="0"/>
                <a:hlinkClick r:id="rId4"/>
              </a:rPr>
              <a:t>le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194609412"/>
              </p:ext>
            </p:extLst>
          </p:nvPr>
        </p:nvGraphicFramePr>
        <p:xfrm>
          <a:off x="922411" y="2805193"/>
          <a:ext cx="10363200" cy="3220379"/>
        </p:xfrm>
        <a:graphic>
          <a:graphicData uri="http://schemas.openxmlformats.org/drawingml/2006/table">
            <a:tbl>
              <a:tblPr firstRow="1">
                <a:tableStyleId>{5C22544A-7EE6-4342-B048-85BDC9FD1C3A}</a:tableStyleId>
              </a:tblPr>
              <a:tblGrid>
                <a:gridCol w="863600">
                  <a:extLst>
                    <a:ext uri="{9D8B030D-6E8A-4147-A177-3AD203B41FA5}">
                      <a16:colId xmlns:a16="http://schemas.microsoft.com/office/drawing/2014/main" val="4192859916"/>
                    </a:ext>
                  </a:extLst>
                </a:gridCol>
                <a:gridCol w="863600">
                  <a:extLst>
                    <a:ext uri="{9D8B030D-6E8A-4147-A177-3AD203B41FA5}">
                      <a16:colId xmlns:a16="http://schemas.microsoft.com/office/drawing/2014/main" val="1509616893"/>
                    </a:ext>
                  </a:extLst>
                </a:gridCol>
                <a:gridCol w="863600">
                  <a:extLst>
                    <a:ext uri="{9D8B030D-6E8A-4147-A177-3AD203B41FA5}">
                      <a16:colId xmlns:a16="http://schemas.microsoft.com/office/drawing/2014/main" val="990996919"/>
                    </a:ext>
                  </a:extLst>
                </a:gridCol>
                <a:gridCol w="863600">
                  <a:extLst>
                    <a:ext uri="{9D8B030D-6E8A-4147-A177-3AD203B41FA5}">
                      <a16:colId xmlns:a16="http://schemas.microsoft.com/office/drawing/2014/main" val="3298241235"/>
                    </a:ext>
                  </a:extLst>
                </a:gridCol>
                <a:gridCol w="863600">
                  <a:extLst>
                    <a:ext uri="{9D8B030D-6E8A-4147-A177-3AD203B41FA5}">
                      <a16:colId xmlns:a16="http://schemas.microsoft.com/office/drawing/2014/main" val="3656295072"/>
                    </a:ext>
                  </a:extLst>
                </a:gridCol>
                <a:gridCol w="863600">
                  <a:extLst>
                    <a:ext uri="{9D8B030D-6E8A-4147-A177-3AD203B41FA5}">
                      <a16:colId xmlns:a16="http://schemas.microsoft.com/office/drawing/2014/main" val="1639880606"/>
                    </a:ext>
                  </a:extLst>
                </a:gridCol>
                <a:gridCol w="863600">
                  <a:extLst>
                    <a:ext uri="{9D8B030D-6E8A-4147-A177-3AD203B41FA5}">
                      <a16:colId xmlns:a16="http://schemas.microsoft.com/office/drawing/2014/main" val="184060077"/>
                    </a:ext>
                  </a:extLst>
                </a:gridCol>
                <a:gridCol w="863600">
                  <a:extLst>
                    <a:ext uri="{9D8B030D-6E8A-4147-A177-3AD203B41FA5}">
                      <a16:colId xmlns:a16="http://schemas.microsoft.com/office/drawing/2014/main" val="4104792023"/>
                    </a:ext>
                  </a:extLst>
                </a:gridCol>
                <a:gridCol w="863600">
                  <a:extLst>
                    <a:ext uri="{9D8B030D-6E8A-4147-A177-3AD203B41FA5}">
                      <a16:colId xmlns:a16="http://schemas.microsoft.com/office/drawing/2014/main" val="684130753"/>
                    </a:ext>
                  </a:extLst>
                </a:gridCol>
                <a:gridCol w="863600">
                  <a:extLst>
                    <a:ext uri="{9D8B030D-6E8A-4147-A177-3AD203B41FA5}">
                      <a16:colId xmlns:a16="http://schemas.microsoft.com/office/drawing/2014/main" val="2164609435"/>
                    </a:ext>
                  </a:extLst>
                </a:gridCol>
                <a:gridCol w="863600">
                  <a:extLst>
                    <a:ext uri="{9D8B030D-6E8A-4147-A177-3AD203B41FA5}">
                      <a16:colId xmlns:a16="http://schemas.microsoft.com/office/drawing/2014/main" val="3328745412"/>
                    </a:ext>
                  </a:extLst>
                </a:gridCol>
                <a:gridCol w="863600">
                  <a:extLst>
                    <a:ext uri="{9D8B030D-6E8A-4147-A177-3AD203B41FA5}">
                      <a16:colId xmlns:a16="http://schemas.microsoft.com/office/drawing/2014/main" val="949442037"/>
                    </a:ext>
                  </a:extLst>
                </a:gridCol>
              </a:tblGrid>
              <a:tr h="481206">
                <a:tc>
                  <a:txBody>
                    <a:bodyPr/>
                    <a:lstStyle/>
                    <a:p>
                      <a:pPr algn="r" fontAlgn="ctr"/>
                      <a:r>
                        <a:rPr lang="en-US" sz="1000" dirty="0">
                          <a:effectLst/>
                        </a:rPr>
                        <a:t>Flight No.</a:t>
                      </a:r>
                      <a:endParaRPr lang="en-US" sz="1000" b="1" dirty="0">
                        <a:effectLst/>
                      </a:endParaRPr>
                    </a:p>
                  </a:txBody>
                  <a:tcPr marL="50015" marR="50015" marT="25008" marB="25008" anchor="ctr"/>
                </a:tc>
                <a:tc>
                  <a:txBody>
                    <a:bodyPr/>
                    <a:lstStyle/>
                    <a:p>
                      <a:pPr algn="r" fontAlgn="ctr"/>
                      <a:r>
                        <a:rPr lang="en-US" sz="1000">
                          <a:effectLst/>
                        </a:rPr>
                        <a:t>Launch site</a:t>
                      </a:r>
                      <a:endParaRPr lang="en-US" sz="1000" b="1">
                        <a:effectLst/>
                      </a:endParaRPr>
                    </a:p>
                  </a:txBody>
                  <a:tcPr marL="50015" marR="50015" marT="25008" marB="25008" anchor="ctr"/>
                </a:tc>
                <a:tc>
                  <a:txBody>
                    <a:bodyPr/>
                    <a:lstStyle/>
                    <a:p>
                      <a:pPr algn="r" fontAlgn="ctr"/>
                      <a:r>
                        <a:rPr lang="en-US" sz="1000">
                          <a:effectLst/>
                        </a:rPr>
                        <a:t>Payload</a:t>
                      </a:r>
                      <a:endParaRPr lang="en-US" sz="1000" b="1">
                        <a:effectLst/>
                      </a:endParaRPr>
                    </a:p>
                  </a:txBody>
                  <a:tcPr marL="50015" marR="50015" marT="25008" marB="25008" anchor="ctr"/>
                </a:tc>
                <a:tc>
                  <a:txBody>
                    <a:bodyPr/>
                    <a:lstStyle/>
                    <a:p>
                      <a:pPr algn="r" fontAlgn="ctr"/>
                      <a:r>
                        <a:rPr lang="en-US" sz="1000">
                          <a:effectLst/>
                        </a:rPr>
                        <a:t>Payload mass</a:t>
                      </a:r>
                      <a:endParaRPr lang="en-US" sz="1000" b="1">
                        <a:effectLst/>
                      </a:endParaRPr>
                    </a:p>
                  </a:txBody>
                  <a:tcPr marL="50015" marR="50015" marT="25008" marB="25008" anchor="ctr"/>
                </a:tc>
                <a:tc>
                  <a:txBody>
                    <a:bodyPr/>
                    <a:lstStyle/>
                    <a:p>
                      <a:pPr algn="r" fontAlgn="ctr"/>
                      <a:r>
                        <a:rPr lang="en-US" sz="1000">
                          <a:effectLst/>
                        </a:rPr>
                        <a:t>Orbit</a:t>
                      </a:r>
                      <a:endParaRPr lang="en-US" sz="1000" b="1">
                        <a:effectLst/>
                      </a:endParaRPr>
                    </a:p>
                  </a:txBody>
                  <a:tcPr marL="50015" marR="50015" marT="25008" marB="25008" anchor="ctr"/>
                </a:tc>
                <a:tc>
                  <a:txBody>
                    <a:bodyPr/>
                    <a:lstStyle/>
                    <a:p>
                      <a:pPr algn="r" fontAlgn="ctr"/>
                      <a:r>
                        <a:rPr lang="en-US" sz="1000">
                          <a:effectLst/>
                        </a:rPr>
                        <a:t>Customer</a:t>
                      </a:r>
                      <a:endParaRPr lang="en-US" sz="1000" b="1">
                        <a:effectLst/>
                      </a:endParaRPr>
                    </a:p>
                  </a:txBody>
                  <a:tcPr marL="50015" marR="50015" marT="25008" marB="25008" anchor="ctr"/>
                </a:tc>
                <a:tc>
                  <a:txBody>
                    <a:bodyPr/>
                    <a:lstStyle/>
                    <a:p>
                      <a:pPr algn="r" fontAlgn="ctr"/>
                      <a:r>
                        <a:rPr lang="en-US" sz="1000">
                          <a:effectLst/>
                        </a:rPr>
                        <a:t>Launch outcome</a:t>
                      </a:r>
                      <a:endParaRPr lang="en-US" sz="1000" b="1">
                        <a:effectLst/>
                      </a:endParaRPr>
                    </a:p>
                  </a:txBody>
                  <a:tcPr marL="50015" marR="50015" marT="25008" marB="25008" anchor="ctr"/>
                </a:tc>
                <a:tc>
                  <a:txBody>
                    <a:bodyPr/>
                    <a:lstStyle/>
                    <a:p>
                      <a:pPr algn="r" fontAlgn="ctr"/>
                      <a:r>
                        <a:rPr lang="en-US" sz="1000">
                          <a:effectLst/>
                        </a:rPr>
                        <a:t>Launch Site</a:t>
                      </a:r>
                      <a:endParaRPr lang="en-US" sz="1000" b="1">
                        <a:effectLst/>
                      </a:endParaRPr>
                    </a:p>
                  </a:txBody>
                  <a:tcPr marL="50015" marR="50015" marT="25008" marB="25008" anchor="ctr"/>
                </a:tc>
                <a:tc>
                  <a:txBody>
                    <a:bodyPr/>
                    <a:lstStyle/>
                    <a:p>
                      <a:pPr algn="r" fontAlgn="ctr"/>
                      <a:r>
                        <a:rPr lang="en-US" sz="1000">
                          <a:effectLst/>
                        </a:rPr>
                        <a:t>Version Booster</a:t>
                      </a:r>
                      <a:endParaRPr lang="en-US" sz="1000" b="1">
                        <a:effectLst/>
                      </a:endParaRPr>
                    </a:p>
                  </a:txBody>
                  <a:tcPr marL="50015" marR="50015" marT="25008" marB="25008" anchor="ctr"/>
                </a:tc>
                <a:tc>
                  <a:txBody>
                    <a:bodyPr/>
                    <a:lstStyle/>
                    <a:p>
                      <a:pPr algn="r" fontAlgn="ctr"/>
                      <a:r>
                        <a:rPr lang="en-US" sz="1000">
                          <a:effectLst/>
                        </a:rPr>
                        <a:t>Booster landing</a:t>
                      </a:r>
                      <a:endParaRPr lang="en-US" sz="1000" b="1">
                        <a:effectLst/>
                      </a:endParaRPr>
                    </a:p>
                  </a:txBody>
                  <a:tcPr marL="50015" marR="50015" marT="25008" marB="25008" anchor="ctr"/>
                </a:tc>
                <a:tc>
                  <a:txBody>
                    <a:bodyPr/>
                    <a:lstStyle/>
                    <a:p>
                      <a:pPr algn="r" fontAlgn="ctr"/>
                      <a:r>
                        <a:rPr lang="en-US" sz="1000">
                          <a:effectLst/>
                        </a:rPr>
                        <a:t>Date</a:t>
                      </a:r>
                      <a:endParaRPr lang="en-US" sz="1000" b="1">
                        <a:effectLst/>
                      </a:endParaRPr>
                    </a:p>
                  </a:txBody>
                  <a:tcPr marL="50015" marR="50015" marT="25008" marB="25008" anchor="ctr"/>
                </a:tc>
                <a:tc>
                  <a:txBody>
                    <a:bodyPr/>
                    <a:lstStyle/>
                    <a:p>
                      <a:pPr algn="r" fontAlgn="ctr"/>
                      <a:r>
                        <a:rPr lang="en-US" sz="1000">
                          <a:effectLst/>
                        </a:rPr>
                        <a:t>Time</a:t>
                      </a:r>
                      <a:endParaRPr lang="en-US" sz="1000" b="1">
                        <a:effectLst/>
                      </a:endParaRPr>
                    </a:p>
                  </a:txBody>
                  <a:tcPr marL="50015" marR="50015" marT="25008" marB="25008" anchor="ctr"/>
                </a:tc>
                <a:extLst>
                  <a:ext uri="{0D108BD9-81ED-4DB2-BD59-A6C34878D82A}">
                    <a16:rowId xmlns:a16="http://schemas.microsoft.com/office/drawing/2014/main" val="3097968895"/>
                  </a:ext>
                </a:extLst>
              </a:tr>
              <a:tr h="814349">
                <a:tc>
                  <a:txBody>
                    <a:bodyPr/>
                    <a:lstStyle/>
                    <a:p>
                      <a:pPr algn="r" fontAlgn="ctr"/>
                      <a:r>
                        <a:rPr lang="en-US" sz="1000" dirty="0">
                          <a:effectLst/>
                        </a:rPr>
                        <a:t>0</a:t>
                      </a:r>
                      <a:endParaRPr lang="en-US" sz="1000" b="1" dirty="0">
                        <a:effectLst/>
                      </a:endParaRPr>
                    </a:p>
                  </a:txBody>
                  <a:tcPr marL="50015" marR="50015" marT="25008" marB="25008" anchor="ctr"/>
                </a:tc>
                <a:tc>
                  <a:txBody>
                    <a:bodyPr/>
                    <a:lstStyle/>
                    <a:p>
                      <a:pPr algn="r" fontAlgn="ctr"/>
                      <a:r>
                        <a:rPr lang="en-US" sz="1000">
                          <a:effectLst/>
                        </a:rPr>
                        <a:t>1</a:t>
                      </a:r>
                    </a:p>
                  </a:txBody>
                  <a:tcPr marL="50015" marR="50015" marT="25008" marB="25008" anchor="ctr"/>
                </a:tc>
                <a:tc>
                  <a:txBody>
                    <a:bodyPr/>
                    <a:lstStyle/>
                    <a:p>
                      <a:pPr algn="r" fontAlgn="ctr"/>
                      <a:r>
                        <a:rPr lang="en-US" sz="1000">
                          <a:effectLst/>
                        </a:rPr>
                        <a:t>NaN</a:t>
                      </a:r>
                    </a:p>
                  </a:txBody>
                  <a:tcPr marL="50015" marR="50015" marT="25008" marB="25008" anchor="ctr"/>
                </a:tc>
                <a:tc>
                  <a:txBody>
                    <a:bodyPr/>
                    <a:lstStyle/>
                    <a:p>
                      <a:pPr algn="r" fontAlgn="ctr"/>
                      <a:r>
                        <a:rPr lang="en-US" sz="1000">
                          <a:effectLst/>
                        </a:rPr>
                        <a:t>Dragon Spacecraft Qualification Unit</a:t>
                      </a:r>
                    </a:p>
                  </a:txBody>
                  <a:tcPr marL="50015" marR="50015" marT="25008" marB="25008" anchor="ctr"/>
                </a:tc>
                <a:tc>
                  <a:txBody>
                    <a:bodyPr/>
                    <a:lstStyle/>
                    <a:p>
                      <a:pPr algn="r" fontAlgn="ctr"/>
                      <a:r>
                        <a:rPr lang="en-US" sz="1000">
                          <a:effectLst/>
                        </a:rPr>
                        <a:t>0</a:t>
                      </a:r>
                    </a:p>
                  </a:txBody>
                  <a:tcPr marL="50015" marR="50015" marT="25008" marB="25008" anchor="ctr"/>
                </a:tc>
                <a:tc>
                  <a:txBody>
                    <a:bodyPr/>
                    <a:lstStyle/>
                    <a:p>
                      <a:pPr algn="r" fontAlgn="ctr"/>
                      <a:r>
                        <a:rPr lang="en-US" sz="1000">
                          <a:effectLst/>
                        </a:rPr>
                        <a:t>LEO</a:t>
                      </a:r>
                    </a:p>
                  </a:txBody>
                  <a:tcPr marL="50015" marR="50015" marT="25008" marB="25008" anchor="ctr"/>
                </a:tc>
                <a:tc>
                  <a:txBody>
                    <a:bodyPr/>
                    <a:lstStyle/>
                    <a:p>
                      <a:pPr algn="r" fontAlgn="ctr"/>
                      <a:r>
                        <a:rPr lang="en-US" sz="1000">
                          <a:effectLst/>
                        </a:rPr>
                        <a:t>SpaceX</a:t>
                      </a:r>
                    </a:p>
                  </a:txBody>
                  <a:tcPr marL="50015" marR="50015" marT="25008" marB="25008" anchor="ctr"/>
                </a:tc>
                <a:tc>
                  <a:txBody>
                    <a:bodyPr/>
                    <a:lstStyle/>
                    <a:p>
                      <a:pPr algn="r" fontAlgn="ctr"/>
                      <a:r>
                        <a:rPr lang="en-US" sz="1000">
                          <a:effectLst/>
                        </a:rPr>
                        <a:t>Success\n</a:t>
                      </a:r>
                    </a:p>
                  </a:txBody>
                  <a:tcPr marL="50015" marR="50015" marT="25008" marB="25008" anchor="ctr"/>
                </a:tc>
                <a:tc>
                  <a:txBody>
                    <a:bodyPr/>
                    <a:lstStyle/>
                    <a:p>
                      <a:pPr algn="r" fontAlgn="ctr"/>
                      <a:r>
                        <a:rPr lang="en-US" sz="1000">
                          <a:effectLst/>
                        </a:rPr>
                        <a:t>CCAFS</a:t>
                      </a:r>
                    </a:p>
                  </a:txBody>
                  <a:tcPr marL="50015" marR="50015" marT="25008" marB="25008" anchor="ctr"/>
                </a:tc>
                <a:tc>
                  <a:txBody>
                    <a:bodyPr/>
                    <a:lstStyle/>
                    <a:p>
                      <a:pPr algn="r" fontAlgn="ctr"/>
                      <a:r>
                        <a:rPr lang="en-US" sz="1000">
                          <a:effectLst/>
                        </a:rPr>
                        <a:t>F9 v1.0B0003.1</a:t>
                      </a:r>
                    </a:p>
                  </a:txBody>
                  <a:tcPr marL="50015" marR="50015" marT="25008" marB="25008" anchor="ctr"/>
                </a:tc>
                <a:tc>
                  <a:txBody>
                    <a:bodyPr/>
                    <a:lstStyle/>
                    <a:p>
                      <a:pPr algn="r" fontAlgn="ctr"/>
                      <a:r>
                        <a:rPr lang="en-US" sz="1000">
                          <a:effectLst/>
                        </a:rPr>
                        <a:t>Failure</a:t>
                      </a:r>
                    </a:p>
                  </a:txBody>
                  <a:tcPr marL="50015" marR="50015" marT="25008" marB="25008" anchor="ctr"/>
                </a:tc>
                <a:tc>
                  <a:txBody>
                    <a:bodyPr/>
                    <a:lstStyle/>
                    <a:p>
                      <a:pPr algn="r" fontAlgn="ctr"/>
                      <a:r>
                        <a:rPr lang="en-US" sz="1000">
                          <a:effectLst/>
                        </a:rPr>
                        <a:t>4 June 2010</a:t>
                      </a:r>
                    </a:p>
                  </a:txBody>
                  <a:tcPr marL="50015" marR="50015" marT="25008" marB="25008" anchor="ctr"/>
                </a:tc>
                <a:extLst>
                  <a:ext uri="{0D108BD9-81ED-4DB2-BD59-A6C34878D82A}">
                    <a16:rowId xmlns:a16="http://schemas.microsoft.com/office/drawing/2014/main" val="2283606367"/>
                  </a:ext>
                </a:extLst>
              </a:tr>
              <a:tr h="481206">
                <a:tc>
                  <a:txBody>
                    <a:bodyPr/>
                    <a:lstStyle/>
                    <a:p>
                      <a:pPr algn="r" fontAlgn="ctr"/>
                      <a:r>
                        <a:rPr lang="en-US" sz="1000">
                          <a:effectLst/>
                        </a:rPr>
                        <a:t>1</a:t>
                      </a:r>
                      <a:endParaRPr lang="en-US" sz="1000" b="1">
                        <a:effectLst/>
                      </a:endParaRPr>
                    </a:p>
                  </a:txBody>
                  <a:tcPr marL="50015" marR="50015" marT="25008" marB="25008" anchor="ctr"/>
                </a:tc>
                <a:tc>
                  <a:txBody>
                    <a:bodyPr/>
                    <a:lstStyle/>
                    <a:p>
                      <a:pPr algn="r" fontAlgn="ctr"/>
                      <a:r>
                        <a:rPr lang="en-US" sz="1000">
                          <a:effectLst/>
                        </a:rPr>
                        <a:t>1</a:t>
                      </a:r>
                    </a:p>
                  </a:txBody>
                  <a:tcPr marL="50015" marR="50015" marT="25008" marB="25008" anchor="ctr"/>
                </a:tc>
                <a:tc>
                  <a:txBody>
                    <a:bodyPr/>
                    <a:lstStyle/>
                    <a:p>
                      <a:pPr algn="r" fontAlgn="ctr"/>
                      <a:r>
                        <a:rPr lang="en-US" sz="1000">
                          <a:effectLst/>
                        </a:rPr>
                        <a:t>NaN</a:t>
                      </a:r>
                    </a:p>
                  </a:txBody>
                  <a:tcPr marL="50015" marR="50015" marT="25008" marB="25008" anchor="ctr"/>
                </a:tc>
                <a:tc>
                  <a:txBody>
                    <a:bodyPr/>
                    <a:lstStyle/>
                    <a:p>
                      <a:pPr algn="r" fontAlgn="ctr"/>
                      <a:r>
                        <a:rPr lang="en-US" sz="1000">
                          <a:effectLst/>
                        </a:rPr>
                        <a:t>Dragon</a:t>
                      </a:r>
                    </a:p>
                  </a:txBody>
                  <a:tcPr marL="50015" marR="50015" marT="25008" marB="25008" anchor="ctr"/>
                </a:tc>
                <a:tc>
                  <a:txBody>
                    <a:bodyPr/>
                    <a:lstStyle/>
                    <a:p>
                      <a:pPr algn="r" fontAlgn="ctr"/>
                      <a:r>
                        <a:rPr lang="en-US" sz="1000">
                          <a:effectLst/>
                        </a:rPr>
                        <a:t>0</a:t>
                      </a:r>
                    </a:p>
                  </a:txBody>
                  <a:tcPr marL="50015" marR="50015" marT="25008" marB="25008" anchor="ctr"/>
                </a:tc>
                <a:tc>
                  <a:txBody>
                    <a:bodyPr/>
                    <a:lstStyle/>
                    <a:p>
                      <a:pPr algn="r" fontAlgn="ctr"/>
                      <a:r>
                        <a:rPr lang="en-US" sz="1000">
                          <a:effectLst/>
                        </a:rPr>
                        <a:t>LEO</a:t>
                      </a:r>
                    </a:p>
                  </a:txBody>
                  <a:tcPr marL="50015" marR="50015" marT="25008" marB="25008" anchor="ctr"/>
                </a:tc>
                <a:tc>
                  <a:txBody>
                    <a:bodyPr/>
                    <a:lstStyle/>
                    <a:p>
                      <a:pPr algn="r" fontAlgn="ctr"/>
                      <a:r>
                        <a:rPr lang="en-US" sz="1000">
                          <a:effectLst/>
                        </a:rPr>
                        <a:t>NASA</a:t>
                      </a:r>
                    </a:p>
                  </a:txBody>
                  <a:tcPr marL="50015" marR="50015" marT="25008" marB="25008" anchor="ctr"/>
                </a:tc>
                <a:tc>
                  <a:txBody>
                    <a:bodyPr/>
                    <a:lstStyle/>
                    <a:p>
                      <a:pPr algn="r" fontAlgn="ctr"/>
                      <a:r>
                        <a:rPr lang="en-US" sz="1000">
                          <a:effectLst/>
                        </a:rPr>
                        <a:t>Success</a:t>
                      </a:r>
                    </a:p>
                  </a:txBody>
                  <a:tcPr marL="50015" marR="50015" marT="25008" marB="25008" anchor="ctr"/>
                </a:tc>
                <a:tc>
                  <a:txBody>
                    <a:bodyPr/>
                    <a:lstStyle/>
                    <a:p>
                      <a:pPr algn="r" fontAlgn="ctr"/>
                      <a:r>
                        <a:rPr lang="en-US" sz="1000">
                          <a:effectLst/>
                        </a:rPr>
                        <a:t>CCAFS</a:t>
                      </a:r>
                    </a:p>
                  </a:txBody>
                  <a:tcPr marL="50015" marR="50015" marT="25008" marB="25008" anchor="ctr"/>
                </a:tc>
                <a:tc>
                  <a:txBody>
                    <a:bodyPr/>
                    <a:lstStyle/>
                    <a:p>
                      <a:pPr algn="r" fontAlgn="ctr"/>
                      <a:r>
                        <a:rPr lang="en-US" sz="1000">
                          <a:effectLst/>
                        </a:rPr>
                        <a:t>F9 v1.0B0003.1</a:t>
                      </a:r>
                    </a:p>
                  </a:txBody>
                  <a:tcPr marL="50015" marR="50015" marT="25008" marB="25008" anchor="ctr"/>
                </a:tc>
                <a:tc>
                  <a:txBody>
                    <a:bodyPr/>
                    <a:lstStyle/>
                    <a:p>
                      <a:pPr algn="r" fontAlgn="ctr"/>
                      <a:r>
                        <a:rPr lang="en-US" sz="1000">
                          <a:effectLst/>
                        </a:rPr>
                        <a:t>Failure</a:t>
                      </a:r>
                    </a:p>
                  </a:txBody>
                  <a:tcPr marL="50015" marR="50015" marT="25008" marB="25008" anchor="ctr"/>
                </a:tc>
                <a:tc>
                  <a:txBody>
                    <a:bodyPr/>
                    <a:lstStyle/>
                    <a:p>
                      <a:pPr algn="r" fontAlgn="ctr"/>
                      <a:r>
                        <a:rPr lang="en-US" sz="1000">
                          <a:effectLst/>
                        </a:rPr>
                        <a:t>4 June 2010</a:t>
                      </a:r>
                    </a:p>
                  </a:txBody>
                  <a:tcPr marL="50015" marR="50015" marT="25008" marB="25008" anchor="ctr"/>
                </a:tc>
                <a:extLst>
                  <a:ext uri="{0D108BD9-81ED-4DB2-BD59-A6C34878D82A}">
                    <a16:rowId xmlns:a16="http://schemas.microsoft.com/office/drawing/2014/main" val="2866544564"/>
                  </a:ext>
                </a:extLst>
              </a:tr>
              <a:tr h="481206">
                <a:tc>
                  <a:txBody>
                    <a:bodyPr/>
                    <a:lstStyle/>
                    <a:p>
                      <a:pPr algn="r" fontAlgn="ctr"/>
                      <a:r>
                        <a:rPr lang="en-US" sz="1000">
                          <a:effectLst/>
                        </a:rPr>
                        <a:t>2</a:t>
                      </a:r>
                      <a:endParaRPr lang="en-US" sz="1000" b="1">
                        <a:effectLst/>
                      </a:endParaRPr>
                    </a:p>
                  </a:txBody>
                  <a:tcPr marL="50015" marR="50015" marT="25008" marB="25008" anchor="ctr"/>
                </a:tc>
                <a:tc>
                  <a:txBody>
                    <a:bodyPr/>
                    <a:lstStyle/>
                    <a:p>
                      <a:pPr algn="r" fontAlgn="ctr"/>
                      <a:r>
                        <a:rPr lang="en-US" sz="1000">
                          <a:effectLst/>
                        </a:rPr>
                        <a:t>2</a:t>
                      </a:r>
                    </a:p>
                  </a:txBody>
                  <a:tcPr marL="50015" marR="50015" marT="25008" marB="25008" anchor="ctr"/>
                </a:tc>
                <a:tc>
                  <a:txBody>
                    <a:bodyPr/>
                    <a:lstStyle/>
                    <a:p>
                      <a:pPr algn="r" fontAlgn="ctr"/>
                      <a:r>
                        <a:rPr lang="en-US" sz="1000">
                          <a:effectLst/>
                        </a:rPr>
                        <a:t>NaN</a:t>
                      </a:r>
                    </a:p>
                  </a:txBody>
                  <a:tcPr marL="50015" marR="50015" marT="25008" marB="25008" anchor="ctr"/>
                </a:tc>
                <a:tc>
                  <a:txBody>
                    <a:bodyPr/>
                    <a:lstStyle/>
                    <a:p>
                      <a:pPr algn="r" fontAlgn="ctr"/>
                      <a:r>
                        <a:rPr lang="en-US" sz="1000">
                          <a:effectLst/>
                        </a:rPr>
                        <a:t>Dragon</a:t>
                      </a:r>
                    </a:p>
                  </a:txBody>
                  <a:tcPr marL="50015" marR="50015" marT="25008" marB="25008" anchor="ctr"/>
                </a:tc>
                <a:tc>
                  <a:txBody>
                    <a:bodyPr/>
                    <a:lstStyle/>
                    <a:p>
                      <a:pPr algn="r" fontAlgn="ctr"/>
                      <a:r>
                        <a:rPr lang="en-US" sz="1000">
                          <a:effectLst/>
                        </a:rPr>
                        <a:t>525 kg</a:t>
                      </a:r>
                    </a:p>
                  </a:txBody>
                  <a:tcPr marL="50015" marR="50015" marT="25008" marB="25008" anchor="ctr"/>
                </a:tc>
                <a:tc>
                  <a:txBody>
                    <a:bodyPr/>
                    <a:lstStyle/>
                    <a:p>
                      <a:pPr algn="r" fontAlgn="ctr"/>
                      <a:r>
                        <a:rPr lang="en-US" sz="1000">
                          <a:effectLst/>
                        </a:rPr>
                        <a:t>LEO</a:t>
                      </a:r>
                    </a:p>
                  </a:txBody>
                  <a:tcPr marL="50015" marR="50015" marT="25008" marB="25008" anchor="ctr"/>
                </a:tc>
                <a:tc>
                  <a:txBody>
                    <a:bodyPr/>
                    <a:lstStyle/>
                    <a:p>
                      <a:pPr algn="r" fontAlgn="ctr"/>
                      <a:r>
                        <a:rPr lang="en-US" sz="1000" dirty="0">
                          <a:effectLst/>
                        </a:rPr>
                        <a:t>NASA</a:t>
                      </a:r>
                    </a:p>
                  </a:txBody>
                  <a:tcPr marL="50015" marR="50015" marT="25008" marB="25008" anchor="ctr"/>
                </a:tc>
                <a:tc>
                  <a:txBody>
                    <a:bodyPr/>
                    <a:lstStyle/>
                    <a:p>
                      <a:pPr algn="r" fontAlgn="ctr"/>
                      <a:r>
                        <a:rPr lang="en-US" sz="1000">
                          <a:effectLst/>
                        </a:rPr>
                        <a:t>Success</a:t>
                      </a:r>
                    </a:p>
                  </a:txBody>
                  <a:tcPr marL="50015" marR="50015" marT="25008" marB="25008" anchor="ctr"/>
                </a:tc>
                <a:tc>
                  <a:txBody>
                    <a:bodyPr/>
                    <a:lstStyle/>
                    <a:p>
                      <a:pPr algn="r" fontAlgn="ctr"/>
                      <a:r>
                        <a:rPr lang="en-US" sz="1000">
                          <a:effectLst/>
                        </a:rPr>
                        <a:t>CCAFS</a:t>
                      </a:r>
                    </a:p>
                  </a:txBody>
                  <a:tcPr marL="50015" marR="50015" marT="25008" marB="25008" anchor="ctr"/>
                </a:tc>
                <a:tc>
                  <a:txBody>
                    <a:bodyPr/>
                    <a:lstStyle/>
                    <a:p>
                      <a:pPr algn="r" fontAlgn="ctr"/>
                      <a:r>
                        <a:rPr lang="en-US" sz="1000">
                          <a:effectLst/>
                        </a:rPr>
                        <a:t>F9 v1.0B0004.1</a:t>
                      </a:r>
                    </a:p>
                  </a:txBody>
                  <a:tcPr marL="50015" marR="50015" marT="25008" marB="25008" anchor="ctr"/>
                </a:tc>
                <a:tc>
                  <a:txBody>
                    <a:bodyPr/>
                    <a:lstStyle/>
                    <a:p>
                      <a:pPr algn="r" fontAlgn="ctr"/>
                      <a:r>
                        <a:rPr lang="en-US" sz="1000">
                          <a:effectLst/>
                        </a:rPr>
                        <a:t>No attempt\n</a:t>
                      </a:r>
                    </a:p>
                  </a:txBody>
                  <a:tcPr marL="50015" marR="50015" marT="25008" marB="25008" anchor="ctr"/>
                </a:tc>
                <a:tc>
                  <a:txBody>
                    <a:bodyPr/>
                    <a:lstStyle/>
                    <a:p>
                      <a:pPr algn="r" fontAlgn="ctr"/>
                      <a:r>
                        <a:rPr lang="en-US" sz="1000">
                          <a:effectLst/>
                        </a:rPr>
                        <a:t>8 December 2010</a:t>
                      </a:r>
                    </a:p>
                  </a:txBody>
                  <a:tcPr marL="50015" marR="50015" marT="25008" marB="25008" anchor="ctr"/>
                </a:tc>
                <a:extLst>
                  <a:ext uri="{0D108BD9-81ED-4DB2-BD59-A6C34878D82A}">
                    <a16:rowId xmlns:a16="http://schemas.microsoft.com/office/drawing/2014/main" val="2502987310"/>
                  </a:ext>
                </a:extLst>
              </a:tr>
              <a:tr h="481206">
                <a:tc>
                  <a:txBody>
                    <a:bodyPr/>
                    <a:lstStyle/>
                    <a:p>
                      <a:pPr algn="r" fontAlgn="ctr"/>
                      <a:r>
                        <a:rPr lang="en-US" sz="1000">
                          <a:effectLst/>
                        </a:rPr>
                        <a:t>3</a:t>
                      </a:r>
                      <a:endParaRPr lang="en-US" sz="1000" b="1">
                        <a:effectLst/>
                      </a:endParaRPr>
                    </a:p>
                  </a:txBody>
                  <a:tcPr marL="50015" marR="50015" marT="25008" marB="25008" anchor="ctr"/>
                </a:tc>
                <a:tc>
                  <a:txBody>
                    <a:bodyPr/>
                    <a:lstStyle/>
                    <a:p>
                      <a:pPr algn="r" fontAlgn="ctr"/>
                      <a:r>
                        <a:rPr lang="en-US" sz="1000">
                          <a:effectLst/>
                        </a:rPr>
                        <a:t>3</a:t>
                      </a:r>
                    </a:p>
                  </a:txBody>
                  <a:tcPr marL="50015" marR="50015" marT="25008" marB="25008" anchor="ctr"/>
                </a:tc>
                <a:tc>
                  <a:txBody>
                    <a:bodyPr/>
                    <a:lstStyle/>
                    <a:p>
                      <a:pPr algn="r" fontAlgn="ctr"/>
                      <a:r>
                        <a:rPr lang="en-US" sz="1000">
                          <a:effectLst/>
                        </a:rPr>
                        <a:t>NaN</a:t>
                      </a:r>
                    </a:p>
                  </a:txBody>
                  <a:tcPr marL="50015" marR="50015" marT="25008" marB="25008" anchor="ctr"/>
                </a:tc>
                <a:tc>
                  <a:txBody>
                    <a:bodyPr/>
                    <a:lstStyle/>
                    <a:p>
                      <a:pPr algn="r" fontAlgn="ctr"/>
                      <a:r>
                        <a:rPr lang="en-US" sz="1000">
                          <a:effectLst/>
                        </a:rPr>
                        <a:t>SpaceX CRS-1</a:t>
                      </a:r>
                    </a:p>
                  </a:txBody>
                  <a:tcPr marL="50015" marR="50015" marT="25008" marB="25008" anchor="ctr"/>
                </a:tc>
                <a:tc>
                  <a:txBody>
                    <a:bodyPr/>
                    <a:lstStyle/>
                    <a:p>
                      <a:pPr algn="r" fontAlgn="ctr"/>
                      <a:r>
                        <a:rPr lang="en-US" sz="1000">
                          <a:effectLst/>
                        </a:rPr>
                        <a:t>4,700 kg</a:t>
                      </a:r>
                    </a:p>
                  </a:txBody>
                  <a:tcPr marL="50015" marR="50015" marT="25008" marB="25008" anchor="ctr"/>
                </a:tc>
                <a:tc>
                  <a:txBody>
                    <a:bodyPr/>
                    <a:lstStyle/>
                    <a:p>
                      <a:pPr algn="r" fontAlgn="ctr"/>
                      <a:r>
                        <a:rPr lang="en-US" sz="1000">
                          <a:effectLst/>
                        </a:rPr>
                        <a:t>LEO</a:t>
                      </a:r>
                    </a:p>
                  </a:txBody>
                  <a:tcPr marL="50015" marR="50015" marT="25008" marB="25008" anchor="ctr"/>
                </a:tc>
                <a:tc>
                  <a:txBody>
                    <a:bodyPr/>
                    <a:lstStyle/>
                    <a:p>
                      <a:pPr algn="r" fontAlgn="ctr"/>
                      <a:r>
                        <a:rPr lang="en-US" sz="1000">
                          <a:effectLst/>
                        </a:rPr>
                        <a:t>NASA</a:t>
                      </a:r>
                    </a:p>
                  </a:txBody>
                  <a:tcPr marL="50015" marR="50015" marT="25008" marB="25008" anchor="ctr"/>
                </a:tc>
                <a:tc>
                  <a:txBody>
                    <a:bodyPr/>
                    <a:lstStyle/>
                    <a:p>
                      <a:pPr algn="r" fontAlgn="ctr"/>
                      <a:r>
                        <a:rPr lang="en-US" sz="1000">
                          <a:effectLst/>
                        </a:rPr>
                        <a:t>Success\n</a:t>
                      </a:r>
                    </a:p>
                  </a:txBody>
                  <a:tcPr marL="50015" marR="50015" marT="25008" marB="25008" anchor="ctr"/>
                </a:tc>
                <a:tc>
                  <a:txBody>
                    <a:bodyPr/>
                    <a:lstStyle/>
                    <a:p>
                      <a:pPr algn="r" fontAlgn="ctr"/>
                      <a:r>
                        <a:rPr lang="en-US" sz="1000">
                          <a:effectLst/>
                        </a:rPr>
                        <a:t>CCAFS</a:t>
                      </a:r>
                    </a:p>
                  </a:txBody>
                  <a:tcPr marL="50015" marR="50015" marT="25008" marB="25008" anchor="ctr"/>
                </a:tc>
                <a:tc>
                  <a:txBody>
                    <a:bodyPr/>
                    <a:lstStyle/>
                    <a:p>
                      <a:pPr algn="r" fontAlgn="ctr"/>
                      <a:r>
                        <a:rPr lang="en-US" sz="1000">
                          <a:effectLst/>
                        </a:rPr>
                        <a:t>F9 v1.0B0005.1</a:t>
                      </a:r>
                    </a:p>
                  </a:txBody>
                  <a:tcPr marL="50015" marR="50015" marT="25008" marB="25008" anchor="ctr"/>
                </a:tc>
                <a:tc>
                  <a:txBody>
                    <a:bodyPr/>
                    <a:lstStyle/>
                    <a:p>
                      <a:pPr algn="r" fontAlgn="ctr"/>
                      <a:r>
                        <a:rPr lang="en-US" sz="1000">
                          <a:effectLst/>
                        </a:rPr>
                        <a:t>No attempt</a:t>
                      </a:r>
                    </a:p>
                  </a:txBody>
                  <a:tcPr marL="50015" marR="50015" marT="25008" marB="25008" anchor="ctr"/>
                </a:tc>
                <a:tc>
                  <a:txBody>
                    <a:bodyPr/>
                    <a:lstStyle/>
                    <a:p>
                      <a:pPr algn="r" fontAlgn="ctr"/>
                      <a:r>
                        <a:rPr lang="en-US" sz="1000">
                          <a:effectLst/>
                        </a:rPr>
                        <a:t>22 May 2012</a:t>
                      </a:r>
                    </a:p>
                  </a:txBody>
                  <a:tcPr marL="50015" marR="50015" marT="25008" marB="25008" anchor="ctr"/>
                </a:tc>
                <a:extLst>
                  <a:ext uri="{0D108BD9-81ED-4DB2-BD59-A6C34878D82A}">
                    <a16:rowId xmlns:a16="http://schemas.microsoft.com/office/drawing/2014/main" val="1005295607"/>
                  </a:ext>
                </a:extLst>
              </a:tr>
              <a:tr h="481206">
                <a:tc>
                  <a:txBody>
                    <a:bodyPr/>
                    <a:lstStyle/>
                    <a:p>
                      <a:pPr algn="r" fontAlgn="ctr"/>
                      <a:r>
                        <a:rPr lang="en-US" sz="1000">
                          <a:effectLst/>
                        </a:rPr>
                        <a:t>4</a:t>
                      </a:r>
                      <a:endParaRPr lang="en-US" sz="1000" b="1">
                        <a:effectLst/>
                      </a:endParaRPr>
                    </a:p>
                  </a:txBody>
                  <a:tcPr marL="50015" marR="50015" marT="25008" marB="25008" anchor="ctr"/>
                </a:tc>
                <a:tc>
                  <a:txBody>
                    <a:bodyPr/>
                    <a:lstStyle/>
                    <a:p>
                      <a:pPr algn="r" fontAlgn="ctr"/>
                      <a:r>
                        <a:rPr lang="en-US" sz="1000">
                          <a:effectLst/>
                        </a:rPr>
                        <a:t>4</a:t>
                      </a:r>
                    </a:p>
                  </a:txBody>
                  <a:tcPr marL="50015" marR="50015" marT="25008" marB="25008" anchor="ctr"/>
                </a:tc>
                <a:tc>
                  <a:txBody>
                    <a:bodyPr/>
                    <a:lstStyle/>
                    <a:p>
                      <a:pPr algn="r" fontAlgn="ctr"/>
                      <a:r>
                        <a:rPr lang="en-US" sz="1000">
                          <a:effectLst/>
                        </a:rPr>
                        <a:t>NaN</a:t>
                      </a:r>
                    </a:p>
                  </a:txBody>
                  <a:tcPr marL="50015" marR="50015" marT="25008" marB="25008" anchor="ctr"/>
                </a:tc>
                <a:tc>
                  <a:txBody>
                    <a:bodyPr/>
                    <a:lstStyle/>
                    <a:p>
                      <a:pPr algn="r" fontAlgn="ctr"/>
                      <a:r>
                        <a:rPr lang="en-US" sz="1000">
                          <a:effectLst/>
                        </a:rPr>
                        <a:t>SpaceX CRS-2</a:t>
                      </a:r>
                    </a:p>
                  </a:txBody>
                  <a:tcPr marL="50015" marR="50015" marT="25008" marB="25008" anchor="ctr"/>
                </a:tc>
                <a:tc>
                  <a:txBody>
                    <a:bodyPr/>
                    <a:lstStyle/>
                    <a:p>
                      <a:pPr algn="r" fontAlgn="ctr"/>
                      <a:r>
                        <a:rPr lang="en-US" sz="1000">
                          <a:effectLst/>
                        </a:rPr>
                        <a:t>4,877 kg</a:t>
                      </a:r>
                    </a:p>
                  </a:txBody>
                  <a:tcPr marL="50015" marR="50015" marT="25008" marB="25008" anchor="ctr"/>
                </a:tc>
                <a:tc>
                  <a:txBody>
                    <a:bodyPr/>
                    <a:lstStyle/>
                    <a:p>
                      <a:pPr algn="r" fontAlgn="ctr"/>
                      <a:r>
                        <a:rPr lang="en-US" sz="1000">
                          <a:effectLst/>
                        </a:rPr>
                        <a:t>LEO</a:t>
                      </a:r>
                    </a:p>
                  </a:txBody>
                  <a:tcPr marL="50015" marR="50015" marT="25008" marB="25008" anchor="ctr"/>
                </a:tc>
                <a:tc>
                  <a:txBody>
                    <a:bodyPr/>
                    <a:lstStyle/>
                    <a:p>
                      <a:pPr algn="r" fontAlgn="ctr"/>
                      <a:r>
                        <a:rPr lang="en-US" sz="1000">
                          <a:effectLst/>
                        </a:rPr>
                        <a:t>NASA</a:t>
                      </a:r>
                    </a:p>
                  </a:txBody>
                  <a:tcPr marL="50015" marR="50015" marT="25008" marB="25008" anchor="ctr"/>
                </a:tc>
                <a:tc>
                  <a:txBody>
                    <a:bodyPr/>
                    <a:lstStyle/>
                    <a:p>
                      <a:pPr algn="r" fontAlgn="ctr"/>
                      <a:r>
                        <a:rPr lang="en-US" sz="1000">
                          <a:effectLst/>
                        </a:rPr>
                        <a:t>Success\n</a:t>
                      </a:r>
                    </a:p>
                  </a:txBody>
                  <a:tcPr marL="50015" marR="50015" marT="25008" marB="25008" anchor="ctr"/>
                </a:tc>
                <a:tc>
                  <a:txBody>
                    <a:bodyPr/>
                    <a:lstStyle/>
                    <a:p>
                      <a:pPr algn="r" fontAlgn="ctr"/>
                      <a:r>
                        <a:rPr lang="en-US" sz="1000">
                          <a:effectLst/>
                        </a:rPr>
                        <a:t>CCAFS</a:t>
                      </a:r>
                    </a:p>
                  </a:txBody>
                  <a:tcPr marL="50015" marR="50015" marT="25008" marB="25008" anchor="ctr"/>
                </a:tc>
                <a:tc>
                  <a:txBody>
                    <a:bodyPr/>
                    <a:lstStyle/>
                    <a:p>
                      <a:pPr algn="r" fontAlgn="ctr"/>
                      <a:r>
                        <a:rPr lang="en-US" sz="1000">
                          <a:effectLst/>
                        </a:rPr>
                        <a:t>F9 v1.0B0006.1</a:t>
                      </a:r>
                    </a:p>
                  </a:txBody>
                  <a:tcPr marL="50015" marR="50015" marT="25008" marB="25008" anchor="ctr"/>
                </a:tc>
                <a:tc>
                  <a:txBody>
                    <a:bodyPr/>
                    <a:lstStyle/>
                    <a:p>
                      <a:pPr algn="r" fontAlgn="ctr"/>
                      <a:r>
                        <a:rPr lang="en-US" sz="1000">
                          <a:effectLst/>
                        </a:rPr>
                        <a:t>No attempt\n</a:t>
                      </a:r>
                    </a:p>
                  </a:txBody>
                  <a:tcPr marL="50015" marR="50015" marT="25008" marB="25008" anchor="ctr"/>
                </a:tc>
                <a:tc>
                  <a:txBody>
                    <a:bodyPr/>
                    <a:lstStyle/>
                    <a:p>
                      <a:pPr algn="r" fontAlgn="ctr"/>
                      <a:r>
                        <a:rPr lang="en-US" sz="1000" dirty="0">
                          <a:effectLst/>
                        </a:rPr>
                        <a:t>8 October 2012</a:t>
                      </a:r>
                    </a:p>
                  </a:txBody>
                  <a:tcPr marL="50015" marR="50015" marT="25008" marB="25008" anchor="ctr"/>
                </a:tc>
                <a:extLst>
                  <a:ext uri="{0D108BD9-81ED-4DB2-BD59-A6C34878D82A}">
                    <a16:rowId xmlns:a16="http://schemas.microsoft.com/office/drawing/2014/main" val="553797138"/>
                  </a:ext>
                </a:extLst>
              </a:tr>
            </a:tbl>
          </a:graphicData>
        </a:graphic>
      </p:graphicFrame>
      <p:sp>
        <p:nvSpPr>
          <p:cNvPr id="8" name="TextBox 7"/>
          <p:cNvSpPr txBox="1"/>
          <p:nvPr/>
        </p:nvSpPr>
        <p:spPr>
          <a:xfrm>
            <a:off x="922411" y="6126193"/>
            <a:ext cx="3526286" cy="369332"/>
          </a:xfrm>
          <a:prstGeom prst="rect">
            <a:avLst/>
          </a:prstGeom>
          <a:noFill/>
        </p:spPr>
        <p:txBody>
          <a:bodyPr wrap="none" rtlCol="0">
            <a:spAutoFit/>
          </a:bodyPr>
          <a:lstStyle/>
          <a:p>
            <a:r>
              <a:rPr lang="en-US" dirty="0" smtClean="0"/>
              <a:t>* Falcon 9 is a space rocket for tesla</a:t>
            </a:r>
            <a:endParaRPr lang="en-US" dirty="0"/>
          </a:p>
        </p:txBody>
      </p:sp>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purl.org/dc/elements/1.1/"/>
    <ds:schemaRef ds:uri="http://schemas.microsoft.com/office/infopath/2007/PartnerControls"/>
    <ds:schemaRef ds:uri="http://schemas.microsoft.com/office/2006/metadata/properties"/>
    <ds:schemaRef ds:uri="http://purl.org/dc/terms/"/>
    <ds:schemaRef ds:uri="http://purl.org/dc/dcmitype/"/>
    <ds:schemaRef ds:uri="http://schemas.microsoft.com/office/2006/documentManagement/types"/>
    <ds:schemaRef ds:uri="http://schemas.openxmlformats.org/package/2006/metadata/core-properties"/>
    <ds:schemaRef ds:uri="f80a141d-92ca-4d3d-9308-f7e7b1d44ce8"/>
    <ds:schemaRef ds:uri="155be751-a274-42e8-93fb-f39d3b9bccc8"/>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4513</TotalTime>
  <Words>2280</Words>
  <Application>Microsoft Office PowerPoint</Application>
  <PresentationFormat>Widescreen</PresentationFormat>
  <Paragraphs>509</Paragraphs>
  <Slides>47</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ASUS</cp:lastModifiedBy>
  <cp:revision>266</cp:revision>
  <dcterms:created xsi:type="dcterms:W3CDTF">2021-04-29T18:58:34Z</dcterms:created>
  <dcterms:modified xsi:type="dcterms:W3CDTF">2022-12-09T12:47:42Z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